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8" r:id="rId1"/>
  </p:sldMasterIdLst>
  <p:sldIdLst>
    <p:sldId id="256" r:id="rId2"/>
    <p:sldId id="271" r:id="rId3"/>
    <p:sldId id="257" r:id="rId4"/>
    <p:sldId id="272" r:id="rId5"/>
    <p:sldId id="258" r:id="rId6"/>
    <p:sldId id="273" r:id="rId7"/>
    <p:sldId id="266" r:id="rId8"/>
    <p:sldId id="274" r:id="rId9"/>
    <p:sldId id="259" r:id="rId10"/>
    <p:sldId id="275" r:id="rId11"/>
    <p:sldId id="267" r:id="rId12"/>
    <p:sldId id="276" r:id="rId13"/>
    <p:sldId id="260" r:id="rId14"/>
    <p:sldId id="277" r:id="rId15"/>
    <p:sldId id="268" r:id="rId16"/>
    <p:sldId id="278" r:id="rId17"/>
    <p:sldId id="269" r:id="rId18"/>
    <p:sldId id="279" r:id="rId19"/>
    <p:sldId id="261" r:id="rId20"/>
    <p:sldId id="280" r:id="rId21"/>
    <p:sldId id="270" r:id="rId22"/>
    <p:sldId id="281" r:id="rId23"/>
    <p:sldId id="262" r:id="rId24"/>
    <p:sldId id="282" r:id="rId25"/>
    <p:sldId id="263" r:id="rId26"/>
    <p:sldId id="283" r:id="rId27"/>
    <p:sldId id="264" r:id="rId28"/>
    <p:sldId id="284" r:id="rId29"/>
    <p:sldId id="265" r:id="rId30"/>
    <p:sldId id="28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99CC"/>
    <a:srgbClr val="FF66CC"/>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78" d="100"/>
          <a:sy n="78" d="100"/>
        </p:scale>
        <p:origin x="1622"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8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91440" rIns="4572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692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91440" rIns="4572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0516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0921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664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391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07086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588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pPr/>
              <a:t>2/17/2025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0233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 y="0"/>
            <a:ext cx="303809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11296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3"/>
            <a:ext cx="7589520"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4875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2" y="6400800"/>
            <a:ext cx="9143989"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D8BD707-D9CF-40AE-B4C6-C98DA3205C09}" type="datetimeFigureOut">
              <a:rPr lang="en-US" smtClean="0"/>
              <a:pPr/>
              <a:t>2/17/2025</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6F15528-21DE-4FAA-801E-634DDDAF4B2B}"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84306"/>
      </p:ext>
    </p:extLst>
  </p:cSld>
  <p:clrMap bg1="dk1" tx1="lt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038" y="381000"/>
            <a:ext cx="7543800" cy="2286001"/>
          </a:xfrm>
        </p:spPr>
        <p:txBody>
          <a:bodyPr>
            <a:noAutofit/>
          </a:bodyPr>
          <a:lstStyle/>
          <a:p>
            <a:pPr algn="ctr"/>
            <a:r>
              <a:rPr lang="en-US" sz="5400" b="1" u="sng" dirty="0">
                <a:solidFill>
                  <a:srgbClr val="FFFF00"/>
                </a:solidFill>
                <a:effectLst>
                  <a:outerShdw blurRad="38100" dist="38100" dir="2700000" algn="tl">
                    <a:srgbClr val="000000">
                      <a:alpha val="43137"/>
                    </a:srgbClr>
                  </a:outerShdw>
                </a:effectLst>
              </a:rPr>
              <a:t>Detection of Stress in IT Employees Using Machine Learning Techniques</a:t>
            </a:r>
            <a:endParaRPr lang="en-US" sz="5400" u="sng" dirty="0">
              <a:solidFill>
                <a:srgbClr val="FFFF0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825038" y="3264537"/>
            <a:ext cx="7543800" cy="2686093"/>
          </a:xfrm>
        </p:spPr>
        <p:txBody>
          <a:bodyPr>
            <a:normAutofit/>
          </a:bodyPr>
          <a:lstStyle/>
          <a:p>
            <a:r>
              <a:rPr lang="en-US" sz="3200" b="1" u="sng" dirty="0">
                <a:solidFill>
                  <a:srgbClr val="00FFFF"/>
                </a:solidFill>
                <a:effectLst>
                  <a:outerShdw blurRad="38100" dist="38100" dir="2700000" algn="tl">
                    <a:srgbClr val="000000">
                      <a:alpha val="43137"/>
                    </a:srgbClr>
                  </a:outerShdw>
                </a:effectLst>
              </a:rPr>
              <a:t>NAME:- </a:t>
            </a:r>
            <a:r>
              <a:rPr lang="en-US" sz="3200" b="1" u="sng" dirty="0">
                <a:solidFill>
                  <a:srgbClr val="00FF00"/>
                </a:solidFill>
                <a:effectLst>
                  <a:outerShdw blurRad="38100" dist="38100" dir="2700000" algn="tl">
                    <a:srgbClr val="000000">
                      <a:alpha val="43137"/>
                    </a:srgbClr>
                  </a:outerShdw>
                </a:effectLst>
              </a:rPr>
              <a:t>Amritpal Kaur Dhillon</a:t>
            </a:r>
          </a:p>
          <a:p>
            <a:r>
              <a:rPr lang="en-US" sz="3200" b="1" u="sng" dirty="0">
                <a:solidFill>
                  <a:srgbClr val="00FFFF"/>
                </a:solidFill>
                <a:effectLst>
                  <a:outerShdw blurRad="38100" dist="38100" dir="2700000" algn="tl">
                    <a:srgbClr val="000000">
                      <a:alpha val="43137"/>
                    </a:srgbClr>
                  </a:outerShdw>
                </a:effectLst>
              </a:rPr>
              <a:t>UID:- </a:t>
            </a:r>
            <a:r>
              <a:rPr lang="en-US" sz="3200" b="1" u="sng" dirty="0">
                <a:solidFill>
                  <a:srgbClr val="00FF00"/>
                </a:solidFill>
                <a:effectLst>
                  <a:outerShdw blurRad="38100" dist="38100" dir="2700000" algn="tl">
                    <a:srgbClr val="000000">
                      <a:alpha val="43137"/>
                    </a:srgbClr>
                  </a:outerShdw>
                </a:effectLst>
              </a:rPr>
              <a:t>22Bis80001</a:t>
            </a:r>
          </a:p>
          <a:p>
            <a:r>
              <a:rPr lang="en-US" sz="3200" b="1" u="sng" dirty="0">
                <a:solidFill>
                  <a:srgbClr val="00FFFF"/>
                </a:solidFill>
                <a:effectLst>
                  <a:outerShdw blurRad="38100" dist="38100" dir="2700000" algn="tl">
                    <a:srgbClr val="000000">
                      <a:alpha val="43137"/>
                    </a:srgbClr>
                  </a:outerShdw>
                </a:effectLst>
              </a:rPr>
              <a:t>Branch:- </a:t>
            </a:r>
            <a:r>
              <a:rPr lang="en-US" sz="3200" b="1" u="sng" dirty="0">
                <a:solidFill>
                  <a:srgbClr val="00FF00"/>
                </a:solidFill>
                <a:effectLst>
                  <a:outerShdw blurRad="38100" dist="38100" dir="2700000" algn="tl">
                    <a:srgbClr val="000000">
                      <a:alpha val="43137"/>
                    </a:srgbClr>
                  </a:outerShdw>
                </a:effectLst>
              </a:rPr>
              <a:t>B.E CSE (IS) (AIT-APEX)</a:t>
            </a:r>
          </a:p>
          <a:p>
            <a:r>
              <a:rPr lang="en-US" sz="3200" b="1" u="sng" dirty="0">
                <a:solidFill>
                  <a:srgbClr val="00FFFF"/>
                </a:solidFill>
                <a:effectLst>
                  <a:outerShdw blurRad="38100" dist="38100" dir="2700000" algn="tl">
                    <a:srgbClr val="000000">
                      <a:alpha val="43137"/>
                    </a:srgbClr>
                  </a:outerShdw>
                </a:effectLst>
              </a:rPr>
              <a:t>TOPIC:- </a:t>
            </a:r>
            <a:r>
              <a:rPr lang="en-US" sz="3200" b="1" u="sng" dirty="0">
                <a:solidFill>
                  <a:srgbClr val="00FF00"/>
                </a:solidFill>
                <a:effectLst>
                  <a:outerShdw blurRad="38100" dist="38100" dir="2700000" algn="tl">
                    <a:srgbClr val="000000">
                      <a:alpha val="43137"/>
                    </a:srgbClr>
                  </a:outerShdw>
                </a:effectLst>
              </a:rPr>
              <a:t>CAPSTONE PROJECT PPT</a:t>
            </a:r>
            <a:endParaRPr lang="en-US" sz="2800" b="1" u="sng" dirty="0">
              <a:solidFill>
                <a:srgbClr val="00FF00"/>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D5E88051-42FB-D911-5785-3CB0BB0FC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25037" cy="1828800"/>
          </a:xfrm>
          <a:prstGeom prst="rect">
            <a:avLst/>
          </a:prstGeom>
        </p:spPr>
      </p:pic>
      <p:pic>
        <p:nvPicPr>
          <p:cNvPr id="7" name="Picture 6">
            <a:extLst>
              <a:ext uri="{FF2B5EF4-FFF2-40B4-BE49-F238E27FC236}">
                <a16:creationId xmlns:a16="http://schemas.microsoft.com/office/drawing/2014/main" id="{5079C432-AA80-3420-6556-6ADB2EF03D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8962" y="5181599"/>
            <a:ext cx="825038" cy="1700981"/>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6-34 stress detection">
            <a:extLst>
              <a:ext uri="{FF2B5EF4-FFF2-40B4-BE49-F238E27FC236}">
                <a16:creationId xmlns:a16="http://schemas.microsoft.com/office/drawing/2014/main" id="{3AEAC94A-D9B8-C134-CC99-D62CE7976ECA}"/>
              </a:ext>
            </a:extLst>
          </p:cNvPr>
          <p:cNvPicPr>
            <a:picLocks noGrp="1" noChangeAspect="1"/>
          </p:cNvPicPr>
          <p:nvPr>
            <p:ph idx="1"/>
          </p:nvPr>
        </p:nvPicPr>
        <p:blipFill>
          <a:blip r:embed="rId2"/>
          <a:stretch>
            <a:fillRect/>
          </a:stretch>
        </p:blipFill>
        <p:spPr>
          <a:xfrm>
            <a:off x="914400" y="1846263"/>
            <a:ext cx="7467600" cy="4325937"/>
          </a:xfrm>
          <a:prstGeom prst="rect">
            <a:avLst/>
          </a:prstGeom>
        </p:spPr>
      </p:pic>
      <p:pic>
        <p:nvPicPr>
          <p:cNvPr id="6" name="Picture 5">
            <a:extLst>
              <a:ext uri="{FF2B5EF4-FFF2-40B4-BE49-F238E27FC236}">
                <a16:creationId xmlns:a16="http://schemas.microsoft.com/office/drawing/2014/main" id="{C7C43BDF-8E7C-EF4E-D210-F09FD8494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8731"/>
            <a:ext cx="838200" cy="1591469"/>
          </a:xfrm>
          <a:prstGeom prst="rect">
            <a:avLst/>
          </a:prstGeom>
        </p:spPr>
      </p:pic>
      <p:pic>
        <p:nvPicPr>
          <p:cNvPr id="8" name="Picture 7">
            <a:extLst>
              <a:ext uri="{FF2B5EF4-FFF2-40B4-BE49-F238E27FC236}">
                <a16:creationId xmlns:a16="http://schemas.microsoft.com/office/drawing/2014/main" id="{E2FE17AE-65C9-4AB0-58F0-AE703F36B2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8201" y="5257800"/>
            <a:ext cx="685800" cy="1600200"/>
          </a:xfrm>
          <a:prstGeom prst="rect">
            <a:avLst/>
          </a:prstGeom>
        </p:spPr>
      </p:pic>
    </p:spTree>
    <p:extLst>
      <p:ext uri="{BB962C8B-B14F-4D97-AF65-F5344CB8AC3E}">
        <p14:creationId xmlns:p14="http://schemas.microsoft.com/office/powerpoint/2010/main" val="258447358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lvl="0" algn="just"/>
            <a:r>
              <a:rPr lang="en-US" sz="3200" dirty="0">
                <a:solidFill>
                  <a:srgbClr val="FF99CC"/>
                </a:solidFill>
                <a:effectLst>
                  <a:outerShdw blurRad="38100" dist="38100" dir="2700000" algn="tl">
                    <a:srgbClr val="000000">
                      <a:alpha val="43137"/>
                    </a:srgbClr>
                  </a:outerShdw>
                </a:effectLst>
              </a:rPr>
              <a:t>The existing system model does not work well with high dimensionality as this will complicate the distance calculating process to calculate the distance for each dimension.</a:t>
            </a:r>
            <a:endParaRPr lang="en-IN" sz="3200" dirty="0">
              <a:solidFill>
                <a:srgbClr val="FF99CC"/>
              </a:solidFill>
              <a:effectLst>
                <a:outerShdw blurRad="38100" dist="38100" dir="2700000" algn="tl">
                  <a:srgbClr val="000000">
                    <a:alpha val="43137"/>
                  </a:srgbClr>
                </a:outerShdw>
              </a:effectLst>
            </a:endParaRPr>
          </a:p>
          <a:p>
            <a:pPr lvl="0" algn="just"/>
            <a:r>
              <a:rPr lang="en-US" sz="3200" dirty="0">
                <a:solidFill>
                  <a:srgbClr val="FF99CC"/>
                </a:solidFill>
                <a:effectLst>
                  <a:outerShdw blurRad="38100" dist="38100" dir="2700000" algn="tl">
                    <a:srgbClr val="000000">
                      <a:alpha val="43137"/>
                    </a:srgbClr>
                  </a:outerShdw>
                </a:effectLst>
              </a:rPr>
              <a:t>The existing system model is very sensitive to noisy images and missing data.</a:t>
            </a:r>
            <a:endParaRPr lang="en-IN" sz="3200" dirty="0">
              <a:solidFill>
                <a:srgbClr val="FF99CC"/>
              </a:solidFill>
              <a:effectLst>
                <a:outerShdw blurRad="38100" dist="38100" dir="2700000" algn="tl">
                  <a:srgbClr val="000000">
                    <a:alpha val="43137"/>
                  </a:srgbClr>
                </a:outerShdw>
              </a:effectLst>
            </a:endParaRPr>
          </a:p>
          <a:p>
            <a:pPr lvl="0" algn="just"/>
            <a:r>
              <a:rPr lang="en-US" sz="3200" dirty="0">
                <a:solidFill>
                  <a:srgbClr val="FF99CC"/>
                </a:solidFill>
                <a:effectLst>
                  <a:outerShdw blurRad="38100" dist="38100" dir="2700000" algn="tl">
                    <a:srgbClr val="000000">
                      <a:alpha val="43137"/>
                    </a:srgbClr>
                  </a:outerShdw>
                </a:effectLst>
              </a:rPr>
              <a:t>The existing system model has the problem that the data in the entire dimension should be scaled (normalized and standardized) properly.</a:t>
            </a:r>
            <a:endParaRPr lang="en-IN" sz="3200" dirty="0">
              <a:solidFill>
                <a:srgbClr val="FF99CC"/>
              </a:solidFill>
              <a:effectLst>
                <a:outerShdw blurRad="38100" dist="38100" dir="2700000" algn="tl">
                  <a:srgbClr val="000000">
                    <a:alpha val="43137"/>
                  </a:srgbClr>
                </a:outerShdw>
              </a:effectLst>
            </a:endParaRPr>
          </a:p>
          <a:p>
            <a:pPr algn="just"/>
            <a:endParaRPr lang="en-IN" dirty="0"/>
          </a:p>
        </p:txBody>
      </p:sp>
      <p:pic>
        <p:nvPicPr>
          <p:cNvPr id="4" name="Picture 3">
            <a:extLst>
              <a:ext uri="{FF2B5EF4-FFF2-40B4-BE49-F238E27FC236}">
                <a16:creationId xmlns:a16="http://schemas.microsoft.com/office/drawing/2014/main" id="{5FEF646F-5E34-4350-A1BF-DA2A42751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22959" cy="1752600"/>
          </a:xfrm>
          <a:prstGeom prst="rect">
            <a:avLst/>
          </a:prstGeom>
        </p:spPr>
      </p:pic>
      <p:pic>
        <p:nvPicPr>
          <p:cNvPr id="6" name="Picture 5">
            <a:extLst>
              <a:ext uri="{FF2B5EF4-FFF2-40B4-BE49-F238E27FC236}">
                <a16:creationId xmlns:a16="http://schemas.microsoft.com/office/drawing/2014/main" id="{25E3B158-2CFE-7E8D-39FC-1CE717C88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4953000"/>
            <a:ext cx="683342" cy="1905000"/>
          </a:xfrm>
          <a:prstGeom prst="rect">
            <a:avLst/>
          </a:prstGeom>
        </p:spPr>
      </p:pic>
    </p:spTree>
    <p:extLst>
      <p:ext uri="{BB962C8B-B14F-4D97-AF65-F5344CB8AC3E}">
        <p14:creationId xmlns:p14="http://schemas.microsoft.com/office/powerpoint/2010/main" val="20953729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6-52 stress detection">
            <a:extLst>
              <a:ext uri="{FF2B5EF4-FFF2-40B4-BE49-F238E27FC236}">
                <a16:creationId xmlns:a16="http://schemas.microsoft.com/office/drawing/2014/main" id="{70EF6C42-2320-0687-3CD6-8FC5B4128C82}"/>
              </a:ext>
            </a:extLst>
          </p:cNvPr>
          <p:cNvPicPr>
            <a:picLocks noGrp="1" noChangeAspect="1"/>
          </p:cNvPicPr>
          <p:nvPr>
            <p:ph idx="1"/>
          </p:nvPr>
        </p:nvPicPr>
        <p:blipFill>
          <a:blip r:embed="rId2"/>
          <a:stretch>
            <a:fillRect/>
          </a:stretch>
        </p:blipFill>
        <p:spPr>
          <a:xfrm>
            <a:off x="914400" y="1846263"/>
            <a:ext cx="7467600" cy="4325937"/>
          </a:xfrm>
          <a:prstGeom prst="rect">
            <a:avLst/>
          </a:prstGeom>
        </p:spPr>
      </p:pic>
      <p:pic>
        <p:nvPicPr>
          <p:cNvPr id="6" name="Picture 5">
            <a:extLst>
              <a:ext uri="{FF2B5EF4-FFF2-40B4-BE49-F238E27FC236}">
                <a16:creationId xmlns:a16="http://schemas.microsoft.com/office/drawing/2014/main" id="{0E78123F-77E0-BE9E-7F12-27667311EC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731"/>
            <a:ext cx="914399" cy="1591469"/>
          </a:xfrm>
          <a:prstGeom prst="rect">
            <a:avLst/>
          </a:prstGeom>
        </p:spPr>
      </p:pic>
      <p:pic>
        <p:nvPicPr>
          <p:cNvPr id="8" name="Picture 7">
            <a:extLst>
              <a:ext uri="{FF2B5EF4-FFF2-40B4-BE49-F238E27FC236}">
                <a16:creationId xmlns:a16="http://schemas.microsoft.com/office/drawing/2014/main" id="{44B5EDD2-EE71-248A-9C82-9588195BCD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4401" y="5257800"/>
            <a:ext cx="609600" cy="1600200"/>
          </a:xfrm>
          <a:prstGeom prst="rect">
            <a:avLst/>
          </a:prstGeom>
        </p:spPr>
      </p:pic>
    </p:spTree>
    <p:extLst>
      <p:ext uri="{BB962C8B-B14F-4D97-AF65-F5344CB8AC3E}">
        <p14:creationId xmlns:p14="http://schemas.microsoft.com/office/powerpoint/2010/main" val="12918052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b="1" u="sng" dirty="0">
                <a:solidFill>
                  <a:srgbClr val="00FFFF"/>
                </a:solidFill>
                <a:effectLst>
                  <a:outerShdw blurRad="38100" dist="38100" dir="2700000" algn="tl">
                    <a:srgbClr val="000000">
                      <a:alpha val="43137"/>
                    </a:srgbClr>
                  </a:outerShdw>
                </a:effectLst>
              </a:rPr>
              <a:t>PROPOSED SYSTEM</a:t>
            </a:r>
          </a:p>
        </p:txBody>
      </p:sp>
      <p:sp>
        <p:nvSpPr>
          <p:cNvPr id="3" name="Content Placeholder 2"/>
          <p:cNvSpPr>
            <a:spLocks noGrp="1"/>
          </p:cNvSpPr>
          <p:nvPr>
            <p:ph idx="1"/>
          </p:nvPr>
        </p:nvSpPr>
        <p:spPr/>
        <p:txBody>
          <a:bodyPr>
            <a:normAutofit fontScale="92500" lnSpcReduction="10000"/>
          </a:bodyPr>
          <a:lstStyle/>
          <a:p>
            <a:pPr lvl="0" algn="just"/>
            <a:r>
              <a:rPr lang="en-US" sz="2800" dirty="0">
                <a:solidFill>
                  <a:srgbClr val="FF99CC"/>
                </a:solidFill>
                <a:effectLst>
                  <a:outerShdw blurRad="38100" dist="38100" dir="2700000" algn="tl">
                    <a:srgbClr val="000000">
                      <a:alpha val="43137"/>
                    </a:srgbClr>
                  </a:outerShdw>
                </a:effectLst>
              </a:rPr>
              <a:t>Our proposed system is an updated version of prior stress detection systems that did not include live analysis or individual employee emotional analysis. Our proposed system model is developed using the CNN Model Architecture. By taking a picture as input and returning characteristics associated with those images as output. We use a bounded box to show the employee’s feelings, and also the emotions are shown at the top of the bounded box. The proposed system uses emotional classes such as: Angry, Disgusted, Fearful, Happy, Neutral, Sad, and Surprised to detect the emotion of the IT employee.</a:t>
            </a:r>
            <a:endParaRPr lang="en-IN" sz="2800" dirty="0">
              <a:solidFill>
                <a:srgbClr val="FF99CC"/>
              </a:solidFill>
              <a:effectLst>
                <a:outerShdw blurRad="38100" dist="38100" dir="2700000" algn="tl">
                  <a:srgbClr val="000000">
                    <a:alpha val="43137"/>
                  </a:srgbClr>
                </a:outerShdw>
              </a:effectLst>
            </a:endParaRPr>
          </a:p>
          <a:p>
            <a:pPr algn="just"/>
            <a:endParaRPr lang="en-US" dirty="0"/>
          </a:p>
        </p:txBody>
      </p:sp>
      <p:pic>
        <p:nvPicPr>
          <p:cNvPr id="5" name="Picture 4">
            <a:extLst>
              <a:ext uri="{FF2B5EF4-FFF2-40B4-BE49-F238E27FC236}">
                <a16:creationId xmlns:a16="http://schemas.microsoft.com/office/drawing/2014/main" id="{E1C85656-D69B-A63D-3E93-F5FFFE0671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2959" cy="1737361"/>
          </a:xfrm>
          <a:prstGeom prst="rect">
            <a:avLst/>
          </a:prstGeom>
        </p:spPr>
      </p:pic>
      <p:pic>
        <p:nvPicPr>
          <p:cNvPr id="7" name="Picture 6">
            <a:extLst>
              <a:ext uri="{FF2B5EF4-FFF2-40B4-BE49-F238E27FC236}">
                <a16:creationId xmlns:a16="http://schemas.microsoft.com/office/drawing/2014/main" id="{1560F7D2-5C6C-9626-BDB2-0ACCCCFBF0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200" y="5105400"/>
            <a:ext cx="685800" cy="173539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7-05 stress detection">
            <a:extLst>
              <a:ext uri="{FF2B5EF4-FFF2-40B4-BE49-F238E27FC236}">
                <a16:creationId xmlns:a16="http://schemas.microsoft.com/office/drawing/2014/main" id="{9208F01B-21BB-9BDE-2842-6BA105FAB6FA}"/>
              </a:ext>
            </a:extLst>
          </p:cNvPr>
          <p:cNvPicPr>
            <a:picLocks noGrp="1" noChangeAspect="1"/>
          </p:cNvPicPr>
          <p:nvPr>
            <p:ph idx="1"/>
          </p:nvPr>
        </p:nvPicPr>
        <p:blipFill>
          <a:blip r:embed="rId2"/>
          <a:stretch>
            <a:fillRect/>
          </a:stretch>
        </p:blipFill>
        <p:spPr>
          <a:xfrm>
            <a:off x="914400" y="1846263"/>
            <a:ext cx="7467600" cy="4249737"/>
          </a:xfrm>
          <a:prstGeom prst="rect">
            <a:avLst/>
          </a:prstGeom>
        </p:spPr>
      </p:pic>
      <p:pic>
        <p:nvPicPr>
          <p:cNvPr id="6" name="Picture 5">
            <a:extLst>
              <a:ext uri="{FF2B5EF4-FFF2-40B4-BE49-F238E27FC236}">
                <a16:creationId xmlns:a16="http://schemas.microsoft.com/office/drawing/2014/main" id="{1D45DC0B-5D88-BA69-376A-B2C08F0458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38200" cy="1676400"/>
          </a:xfrm>
          <a:prstGeom prst="rect">
            <a:avLst/>
          </a:prstGeom>
        </p:spPr>
      </p:pic>
      <p:pic>
        <p:nvPicPr>
          <p:cNvPr id="8" name="Picture 7">
            <a:extLst>
              <a:ext uri="{FF2B5EF4-FFF2-40B4-BE49-F238E27FC236}">
                <a16:creationId xmlns:a16="http://schemas.microsoft.com/office/drawing/2014/main" id="{812229C3-50F7-6152-0B99-59597A578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4953000"/>
            <a:ext cx="683342" cy="1905000"/>
          </a:xfrm>
          <a:prstGeom prst="rect">
            <a:avLst/>
          </a:prstGeom>
        </p:spPr>
      </p:pic>
    </p:spTree>
    <p:extLst>
      <p:ext uri="{BB962C8B-B14F-4D97-AF65-F5344CB8AC3E}">
        <p14:creationId xmlns:p14="http://schemas.microsoft.com/office/powerpoint/2010/main" val="19220255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just"/>
            <a:r>
              <a:rPr lang="en-US" sz="2800" dirty="0">
                <a:solidFill>
                  <a:srgbClr val="FF99CC"/>
                </a:solidFill>
                <a:effectLst>
                  <a:outerShdw blurRad="38100" dist="38100" dir="2700000" algn="tl">
                    <a:srgbClr val="000000">
                      <a:alpha val="43137"/>
                    </a:srgbClr>
                  </a:outerShdw>
                </a:effectLst>
              </a:rPr>
              <a:t>To check the efficiency of the stability, we gathered information and executed a quantitative experimental investigation. Firstly, the User has to register with the required details user name, login ID, password, mobile, email, Locality, Address, city, state, etc. With all the required details user has to register. Users can log in with a registered Login ID and password. The user can successfully log in only if the admin activates that user. If the admin does not activate that user then the user cannot log into the system, this is for the security of maintaining the employees. </a:t>
            </a:r>
            <a:endParaRPr lang="en-IN" sz="2800" dirty="0">
              <a:solidFill>
                <a:srgbClr val="FF99CC"/>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7DFE68F1-53DD-3669-07ED-FA964EF8E2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48" y="7374"/>
            <a:ext cx="837707" cy="1669026"/>
          </a:xfrm>
          <a:prstGeom prst="rect">
            <a:avLst/>
          </a:prstGeom>
        </p:spPr>
      </p:pic>
      <p:pic>
        <p:nvPicPr>
          <p:cNvPr id="6" name="Picture 5">
            <a:extLst>
              <a:ext uri="{FF2B5EF4-FFF2-40B4-BE49-F238E27FC236}">
                <a16:creationId xmlns:a16="http://schemas.microsoft.com/office/drawing/2014/main" id="{541D7F45-2D0C-7F00-9868-6B1568B1C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5105400"/>
            <a:ext cx="685800" cy="1759974"/>
          </a:xfrm>
          <a:prstGeom prst="rect">
            <a:avLst/>
          </a:prstGeom>
        </p:spPr>
      </p:pic>
    </p:spTree>
    <p:extLst>
      <p:ext uri="{BB962C8B-B14F-4D97-AF65-F5344CB8AC3E}">
        <p14:creationId xmlns:p14="http://schemas.microsoft.com/office/powerpoint/2010/main" val="34902098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7-26 stress detection">
            <a:extLst>
              <a:ext uri="{FF2B5EF4-FFF2-40B4-BE49-F238E27FC236}">
                <a16:creationId xmlns:a16="http://schemas.microsoft.com/office/drawing/2014/main" id="{D6037C99-6728-7FF8-C186-A52B2C6A10C9}"/>
              </a:ext>
            </a:extLst>
          </p:cNvPr>
          <p:cNvPicPr>
            <a:picLocks noGrp="1" noChangeAspect="1"/>
          </p:cNvPicPr>
          <p:nvPr>
            <p:ph idx="1"/>
          </p:nvPr>
        </p:nvPicPr>
        <p:blipFill>
          <a:blip r:embed="rId2"/>
          <a:stretch>
            <a:fillRect/>
          </a:stretch>
        </p:blipFill>
        <p:spPr>
          <a:xfrm>
            <a:off x="914400" y="1866630"/>
            <a:ext cx="7467599" cy="4305569"/>
          </a:xfrm>
          <a:prstGeom prst="rect">
            <a:avLst/>
          </a:prstGeom>
        </p:spPr>
      </p:pic>
      <p:pic>
        <p:nvPicPr>
          <p:cNvPr id="6" name="Picture 5">
            <a:extLst>
              <a:ext uri="{FF2B5EF4-FFF2-40B4-BE49-F238E27FC236}">
                <a16:creationId xmlns:a16="http://schemas.microsoft.com/office/drawing/2014/main" id="{39B35924-4858-6C82-9D12-7DEA97EAF4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7374"/>
            <a:ext cx="838200" cy="1669026"/>
          </a:xfrm>
          <a:prstGeom prst="rect">
            <a:avLst/>
          </a:prstGeom>
        </p:spPr>
      </p:pic>
      <p:pic>
        <p:nvPicPr>
          <p:cNvPr id="8" name="Picture 7">
            <a:extLst>
              <a:ext uri="{FF2B5EF4-FFF2-40B4-BE49-F238E27FC236}">
                <a16:creationId xmlns:a16="http://schemas.microsoft.com/office/drawing/2014/main" id="{0ADA31B9-D5A8-CBF5-28F0-FFFDA4A09B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5105400"/>
            <a:ext cx="685800" cy="1752600"/>
          </a:xfrm>
          <a:prstGeom prst="rect">
            <a:avLst/>
          </a:prstGeom>
        </p:spPr>
      </p:pic>
    </p:spTree>
    <p:extLst>
      <p:ext uri="{BB962C8B-B14F-4D97-AF65-F5344CB8AC3E}">
        <p14:creationId xmlns:p14="http://schemas.microsoft.com/office/powerpoint/2010/main" val="30175351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sz="3600" dirty="0">
                <a:solidFill>
                  <a:srgbClr val="FF99CC"/>
                </a:solidFill>
                <a:effectLst>
                  <a:outerShdw blurRad="38100" dist="38100" dir="2700000" algn="tl">
                    <a:srgbClr val="000000">
                      <a:alpha val="43137"/>
                    </a:srgbClr>
                  </a:outerShdw>
                </a:effectLst>
              </a:rPr>
              <a:t>If the user clicks on the live cam then the camera turns on and monitors the face of a person who is in front of the camera and displays the result. The user needs to upload their image. The admin will see the predicted results on the admin page. The admin has the option of seeing the performance analysis parameters and their graphical representations.</a:t>
            </a:r>
            <a:endParaRPr lang="en-IN" sz="3600" dirty="0">
              <a:solidFill>
                <a:srgbClr val="FF99CC"/>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6E69B1B7-BA07-C15C-250A-FA75F06756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2959" cy="1676400"/>
          </a:xfrm>
          <a:prstGeom prst="rect">
            <a:avLst/>
          </a:prstGeom>
        </p:spPr>
      </p:pic>
      <p:pic>
        <p:nvPicPr>
          <p:cNvPr id="6" name="Picture 5">
            <a:extLst>
              <a:ext uri="{FF2B5EF4-FFF2-40B4-BE49-F238E27FC236}">
                <a16:creationId xmlns:a16="http://schemas.microsoft.com/office/drawing/2014/main" id="{83785101-E702-F0DC-9571-10F25E63B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4953000"/>
            <a:ext cx="685800" cy="1905000"/>
          </a:xfrm>
          <a:prstGeom prst="rect">
            <a:avLst/>
          </a:prstGeom>
        </p:spPr>
      </p:pic>
    </p:spTree>
    <p:extLst>
      <p:ext uri="{BB962C8B-B14F-4D97-AF65-F5344CB8AC3E}">
        <p14:creationId xmlns:p14="http://schemas.microsoft.com/office/powerpoint/2010/main" val="40221968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7-41 stress detection">
            <a:extLst>
              <a:ext uri="{FF2B5EF4-FFF2-40B4-BE49-F238E27FC236}">
                <a16:creationId xmlns:a16="http://schemas.microsoft.com/office/drawing/2014/main" id="{8C94637D-6987-A07E-258B-D00FE23AA085}"/>
              </a:ext>
            </a:extLst>
          </p:cNvPr>
          <p:cNvPicPr>
            <a:picLocks noGrp="1" noChangeAspect="1"/>
          </p:cNvPicPr>
          <p:nvPr>
            <p:ph idx="1"/>
          </p:nvPr>
        </p:nvPicPr>
        <p:blipFill>
          <a:blip r:embed="rId2"/>
          <a:stretch>
            <a:fillRect/>
          </a:stretch>
        </p:blipFill>
        <p:spPr>
          <a:xfrm>
            <a:off x="914400" y="1899884"/>
            <a:ext cx="7467599" cy="4348516"/>
          </a:xfrm>
          <a:prstGeom prst="rect">
            <a:avLst/>
          </a:prstGeom>
        </p:spPr>
      </p:pic>
      <p:pic>
        <p:nvPicPr>
          <p:cNvPr id="6" name="Picture 5">
            <a:extLst>
              <a:ext uri="{FF2B5EF4-FFF2-40B4-BE49-F238E27FC236}">
                <a16:creationId xmlns:a16="http://schemas.microsoft.com/office/drawing/2014/main" id="{5240C04B-5B6E-FDE2-B879-2097A146A1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38200" cy="1676400"/>
          </a:xfrm>
          <a:prstGeom prst="rect">
            <a:avLst/>
          </a:prstGeom>
        </p:spPr>
      </p:pic>
      <p:pic>
        <p:nvPicPr>
          <p:cNvPr id="8" name="Picture 7">
            <a:extLst>
              <a:ext uri="{FF2B5EF4-FFF2-40B4-BE49-F238E27FC236}">
                <a16:creationId xmlns:a16="http://schemas.microsoft.com/office/drawing/2014/main" id="{481D68EF-2916-FA67-4131-09702313E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4953000"/>
            <a:ext cx="685800" cy="1905000"/>
          </a:xfrm>
          <a:prstGeom prst="rect">
            <a:avLst/>
          </a:prstGeom>
        </p:spPr>
      </p:pic>
    </p:spTree>
    <p:extLst>
      <p:ext uri="{BB962C8B-B14F-4D97-AF65-F5344CB8AC3E}">
        <p14:creationId xmlns:p14="http://schemas.microsoft.com/office/powerpoint/2010/main" val="7695035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4"/>
            <a:ext cx="7543801" cy="1450757"/>
          </a:xfrm>
        </p:spPr>
        <p:txBody>
          <a:bodyPr>
            <a:normAutofit fontScale="90000"/>
          </a:bodyPr>
          <a:lstStyle/>
          <a:p>
            <a:pPr algn="ctr"/>
            <a:r>
              <a:rPr lang="en-US" sz="5400" b="1" u="sng" dirty="0">
                <a:solidFill>
                  <a:srgbClr val="00FFFF"/>
                </a:solidFill>
                <a:effectLst>
                  <a:outerShdw blurRad="38100" dist="38100" dir="2700000" algn="tl">
                    <a:srgbClr val="000000">
                      <a:alpha val="43137"/>
                    </a:srgbClr>
                  </a:outerShdw>
                </a:effectLst>
              </a:rPr>
              <a:t>ADVANTAGES OF THE PROPOSED SYSTEM</a:t>
            </a:r>
          </a:p>
        </p:txBody>
      </p:sp>
      <p:sp>
        <p:nvSpPr>
          <p:cNvPr id="3" name="Content Placeholder 2"/>
          <p:cNvSpPr>
            <a:spLocks noGrp="1"/>
          </p:cNvSpPr>
          <p:nvPr>
            <p:ph idx="1"/>
          </p:nvPr>
        </p:nvSpPr>
        <p:spPr/>
        <p:txBody>
          <a:bodyPr>
            <a:normAutofit fontScale="92500" lnSpcReduction="20000"/>
          </a:bodyPr>
          <a:lstStyle/>
          <a:p>
            <a:pPr lvl="0" algn="just"/>
            <a:r>
              <a:rPr lang="en-US" sz="2600" dirty="0">
                <a:solidFill>
                  <a:srgbClr val="FF99CC"/>
                </a:solidFill>
                <a:effectLst>
                  <a:outerShdw blurRad="38100" dist="38100" dir="2700000" algn="tl">
                    <a:srgbClr val="000000">
                      <a:alpha val="43137"/>
                    </a:srgbClr>
                  </a:outerShdw>
                </a:effectLst>
              </a:rPr>
              <a:t>The Stress Detection System helps workers in managing difficulties that add to stress by giving proactive stress management solutions.</a:t>
            </a:r>
            <a:endParaRPr lang="en-IN" sz="2600" dirty="0">
              <a:solidFill>
                <a:srgbClr val="FF99CC"/>
              </a:solidFill>
              <a:effectLst>
                <a:outerShdw blurRad="38100" dist="38100" dir="2700000" algn="tl">
                  <a:srgbClr val="000000">
                    <a:alpha val="43137"/>
                  </a:srgbClr>
                </a:outerShdw>
              </a:effectLst>
            </a:endParaRPr>
          </a:p>
          <a:p>
            <a:pPr lvl="0" algn="just"/>
            <a:r>
              <a:rPr lang="en-US" sz="2600" dirty="0">
                <a:solidFill>
                  <a:srgbClr val="FF99CC"/>
                </a:solidFill>
                <a:effectLst>
                  <a:outerShdw blurRad="38100" dist="38100" dir="2700000" algn="tl">
                    <a:srgbClr val="000000">
                      <a:alpha val="43137"/>
                    </a:srgbClr>
                  </a:outerShdw>
                </a:effectLst>
              </a:rPr>
              <a:t>In the proposed system the employee can also use a live cam to detect stress, which shows their emotional characteristic of them.</a:t>
            </a:r>
            <a:endParaRPr lang="en-IN" sz="2600" dirty="0">
              <a:solidFill>
                <a:srgbClr val="FF99CC"/>
              </a:solidFill>
              <a:effectLst>
                <a:outerShdw blurRad="38100" dist="38100" dir="2700000" algn="tl">
                  <a:srgbClr val="000000">
                    <a:alpha val="43137"/>
                  </a:srgbClr>
                </a:outerShdw>
              </a:effectLst>
            </a:endParaRPr>
          </a:p>
          <a:p>
            <a:pPr lvl="0" algn="just"/>
            <a:r>
              <a:rPr lang="en-US" sz="2600" dirty="0">
                <a:solidFill>
                  <a:srgbClr val="FF99CC"/>
                </a:solidFill>
                <a:effectLst>
                  <a:outerShdw blurRad="38100" dist="38100" dir="2700000" algn="tl">
                    <a:srgbClr val="000000">
                      <a:alpha val="43137"/>
                    </a:srgbClr>
                  </a:outerShdw>
                </a:effectLst>
              </a:rPr>
              <a:t>Stress Detection System enables employees to cope with their issues leading to stress by preventative stress management solutions.</a:t>
            </a:r>
            <a:endParaRPr lang="en-IN" sz="2600" dirty="0">
              <a:solidFill>
                <a:srgbClr val="FF99CC"/>
              </a:solidFill>
              <a:effectLst>
                <a:outerShdw blurRad="38100" dist="38100" dir="2700000" algn="tl">
                  <a:srgbClr val="000000">
                    <a:alpha val="43137"/>
                  </a:srgbClr>
                </a:outerShdw>
              </a:effectLst>
            </a:endParaRPr>
          </a:p>
          <a:p>
            <a:pPr lvl="0" algn="just"/>
            <a:r>
              <a:rPr lang="en-US" sz="2600" dirty="0">
                <a:solidFill>
                  <a:srgbClr val="FF99CC"/>
                </a:solidFill>
                <a:effectLst>
                  <a:outerShdw blurRad="38100" dist="38100" dir="2700000" algn="tl">
                    <a:srgbClr val="000000">
                      <a:alpha val="43137"/>
                    </a:srgbClr>
                  </a:outerShdw>
                </a:effectLst>
              </a:rPr>
              <a:t>The proposed system model has very High accuracy.</a:t>
            </a:r>
            <a:endParaRPr lang="en-IN" sz="2600" dirty="0">
              <a:solidFill>
                <a:srgbClr val="FF99CC"/>
              </a:solidFill>
              <a:effectLst>
                <a:outerShdw blurRad="38100" dist="38100" dir="2700000" algn="tl">
                  <a:srgbClr val="000000">
                    <a:alpha val="43137"/>
                  </a:srgbClr>
                </a:outerShdw>
              </a:effectLst>
            </a:endParaRPr>
          </a:p>
          <a:p>
            <a:pPr lvl="0" algn="just"/>
            <a:r>
              <a:rPr lang="en-US" sz="2600" dirty="0">
                <a:solidFill>
                  <a:srgbClr val="FF99CC"/>
                </a:solidFill>
                <a:effectLst>
                  <a:outerShdw blurRad="38100" dist="38100" dir="2700000" algn="tl">
                    <a:srgbClr val="000000">
                      <a:alpha val="43137"/>
                    </a:srgbClr>
                  </a:outerShdw>
                </a:effectLst>
              </a:rPr>
              <a:t>The proposed system automatically detects the important features without any human supervision.</a:t>
            </a:r>
            <a:endParaRPr lang="en-IN" sz="2600" dirty="0">
              <a:solidFill>
                <a:srgbClr val="FF99CC"/>
              </a:solidFill>
              <a:effectLst>
                <a:outerShdw blurRad="38100" dist="38100" dir="2700000" algn="tl">
                  <a:srgbClr val="000000">
                    <a:alpha val="43137"/>
                  </a:srgbClr>
                </a:outerShdw>
              </a:effectLst>
            </a:endParaRPr>
          </a:p>
          <a:p>
            <a:pPr algn="just"/>
            <a:endParaRPr lang="en-US" dirty="0"/>
          </a:p>
        </p:txBody>
      </p:sp>
      <p:pic>
        <p:nvPicPr>
          <p:cNvPr id="5" name="Picture 4">
            <a:extLst>
              <a:ext uri="{FF2B5EF4-FFF2-40B4-BE49-F238E27FC236}">
                <a16:creationId xmlns:a16="http://schemas.microsoft.com/office/drawing/2014/main" id="{C6FB6531-8EC4-C538-B20B-E4D1DEC28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2959" cy="1737361"/>
          </a:xfrm>
          <a:prstGeom prst="rect">
            <a:avLst/>
          </a:prstGeom>
        </p:spPr>
      </p:pic>
      <p:pic>
        <p:nvPicPr>
          <p:cNvPr id="7" name="Picture 6">
            <a:extLst>
              <a:ext uri="{FF2B5EF4-FFF2-40B4-BE49-F238E27FC236}">
                <a16:creationId xmlns:a16="http://schemas.microsoft.com/office/drawing/2014/main" id="{43F61935-76C3-57F8-70DD-0385810CF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1" y="5029200"/>
            <a:ext cx="685799" cy="1828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07-33 stress detection">
            <a:extLst>
              <a:ext uri="{FF2B5EF4-FFF2-40B4-BE49-F238E27FC236}">
                <a16:creationId xmlns:a16="http://schemas.microsoft.com/office/drawing/2014/main" id="{539CAD5C-BDF2-CA00-E746-31376144E714}"/>
              </a:ext>
            </a:extLst>
          </p:cNvPr>
          <p:cNvPicPr>
            <a:picLocks noGrp="1" noChangeAspect="1"/>
          </p:cNvPicPr>
          <p:nvPr>
            <p:ph idx="1"/>
          </p:nvPr>
        </p:nvPicPr>
        <p:blipFill>
          <a:blip r:embed="rId2"/>
          <a:stretch>
            <a:fillRect/>
          </a:stretch>
        </p:blipFill>
        <p:spPr>
          <a:xfrm>
            <a:off x="914400" y="1905001"/>
            <a:ext cx="7467599" cy="4191000"/>
          </a:xfrm>
          <a:prstGeom prst="rect">
            <a:avLst/>
          </a:prstGeom>
        </p:spPr>
      </p:pic>
      <p:pic>
        <p:nvPicPr>
          <p:cNvPr id="3" name="Picture 2">
            <a:extLst>
              <a:ext uri="{FF2B5EF4-FFF2-40B4-BE49-F238E27FC236}">
                <a16:creationId xmlns:a16="http://schemas.microsoft.com/office/drawing/2014/main" id="{B2A63CA8-B069-1A89-958A-3809F257D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838200" cy="1828799"/>
          </a:xfrm>
          <a:prstGeom prst="rect">
            <a:avLst/>
          </a:prstGeom>
        </p:spPr>
      </p:pic>
      <p:pic>
        <p:nvPicPr>
          <p:cNvPr id="6" name="Picture 5">
            <a:extLst>
              <a:ext uri="{FF2B5EF4-FFF2-40B4-BE49-F238E27FC236}">
                <a16:creationId xmlns:a16="http://schemas.microsoft.com/office/drawing/2014/main" id="{6586857C-DF8B-48D7-6B37-84338CF14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5105400"/>
            <a:ext cx="685800" cy="1752600"/>
          </a:xfrm>
          <a:prstGeom prst="rect">
            <a:avLst/>
          </a:prstGeom>
        </p:spPr>
      </p:pic>
    </p:spTree>
    <p:extLst>
      <p:ext uri="{BB962C8B-B14F-4D97-AF65-F5344CB8AC3E}">
        <p14:creationId xmlns:p14="http://schemas.microsoft.com/office/powerpoint/2010/main" val="190835479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8-28 stress detection">
            <a:extLst>
              <a:ext uri="{FF2B5EF4-FFF2-40B4-BE49-F238E27FC236}">
                <a16:creationId xmlns:a16="http://schemas.microsoft.com/office/drawing/2014/main" id="{03FC0680-A3FD-30C4-D275-823AD4D04B3A}"/>
              </a:ext>
            </a:extLst>
          </p:cNvPr>
          <p:cNvPicPr>
            <a:picLocks noGrp="1" noChangeAspect="1"/>
          </p:cNvPicPr>
          <p:nvPr>
            <p:ph idx="1"/>
          </p:nvPr>
        </p:nvPicPr>
        <p:blipFill>
          <a:blip r:embed="rId2"/>
          <a:stretch>
            <a:fillRect/>
          </a:stretch>
        </p:blipFill>
        <p:spPr>
          <a:xfrm>
            <a:off x="914400" y="1899884"/>
            <a:ext cx="7467599" cy="4272316"/>
          </a:xfrm>
          <a:prstGeom prst="rect">
            <a:avLst/>
          </a:prstGeom>
        </p:spPr>
      </p:pic>
      <p:pic>
        <p:nvPicPr>
          <p:cNvPr id="6" name="Picture 5">
            <a:extLst>
              <a:ext uri="{FF2B5EF4-FFF2-40B4-BE49-F238E27FC236}">
                <a16:creationId xmlns:a16="http://schemas.microsoft.com/office/drawing/2014/main" id="{B2E3DF88-C71C-A46E-D6A5-F86E68D19B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38200" cy="1676400"/>
          </a:xfrm>
          <a:prstGeom prst="rect">
            <a:avLst/>
          </a:prstGeom>
        </p:spPr>
      </p:pic>
      <p:pic>
        <p:nvPicPr>
          <p:cNvPr id="8" name="Picture 7">
            <a:extLst>
              <a:ext uri="{FF2B5EF4-FFF2-40B4-BE49-F238E27FC236}">
                <a16:creationId xmlns:a16="http://schemas.microsoft.com/office/drawing/2014/main" id="{8CDE3E87-ECF4-F50A-C02B-92181AC70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5105400"/>
            <a:ext cx="673510" cy="1752600"/>
          </a:xfrm>
          <a:prstGeom prst="rect">
            <a:avLst/>
          </a:prstGeom>
        </p:spPr>
      </p:pic>
    </p:spTree>
    <p:extLst>
      <p:ext uri="{BB962C8B-B14F-4D97-AF65-F5344CB8AC3E}">
        <p14:creationId xmlns:p14="http://schemas.microsoft.com/office/powerpoint/2010/main" val="127451521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lvl="0" algn="just"/>
            <a:r>
              <a:rPr lang="en-US" sz="2800" dirty="0">
                <a:solidFill>
                  <a:srgbClr val="FF99CC"/>
                </a:solidFill>
                <a:effectLst>
                  <a:outerShdw blurRad="38100" dist="38100" dir="2700000" algn="tl">
                    <a:srgbClr val="000000">
                      <a:alpha val="43137"/>
                    </a:srgbClr>
                  </a:outerShdw>
                </a:effectLst>
              </a:rPr>
              <a:t>CNNs do not require human supervision for the task of identifying important features.</a:t>
            </a:r>
            <a:endParaRPr lang="en-IN" sz="2800" dirty="0">
              <a:solidFill>
                <a:srgbClr val="FF99CC"/>
              </a:solidFill>
              <a:effectLst>
                <a:outerShdw blurRad="38100" dist="38100" dir="2700000" algn="tl">
                  <a:srgbClr val="000000">
                    <a:alpha val="43137"/>
                  </a:srgbClr>
                </a:outerShdw>
              </a:effectLst>
            </a:endParaRPr>
          </a:p>
          <a:p>
            <a:pPr lvl="0" algn="just"/>
            <a:r>
              <a:rPr lang="en-US" sz="2800" dirty="0">
                <a:solidFill>
                  <a:srgbClr val="FF99CC"/>
                </a:solidFill>
                <a:effectLst>
                  <a:outerShdw blurRad="38100" dist="38100" dir="2700000" algn="tl">
                    <a:srgbClr val="000000">
                      <a:alpha val="43137"/>
                    </a:srgbClr>
                  </a:outerShdw>
                </a:effectLst>
              </a:rPr>
              <a:t>They are very accurate at image recognition and classification.</a:t>
            </a:r>
            <a:endParaRPr lang="en-IN" sz="2800" dirty="0">
              <a:solidFill>
                <a:srgbClr val="FF99CC"/>
              </a:solidFill>
              <a:effectLst>
                <a:outerShdw blurRad="38100" dist="38100" dir="2700000" algn="tl">
                  <a:srgbClr val="000000">
                    <a:alpha val="43137"/>
                  </a:srgbClr>
                </a:outerShdw>
              </a:effectLst>
            </a:endParaRPr>
          </a:p>
          <a:p>
            <a:pPr lvl="0" algn="just"/>
            <a:r>
              <a:rPr lang="en-US" sz="2800" dirty="0">
                <a:solidFill>
                  <a:srgbClr val="FF99CC"/>
                </a:solidFill>
                <a:effectLst>
                  <a:outerShdw blurRad="38100" dist="38100" dir="2700000" algn="tl">
                    <a:srgbClr val="000000">
                      <a:alpha val="43137"/>
                    </a:srgbClr>
                  </a:outerShdw>
                </a:effectLst>
              </a:rPr>
              <a:t>Weight sharing is another major advantage of CNNs.</a:t>
            </a:r>
            <a:endParaRPr lang="en-IN" sz="2800" dirty="0">
              <a:solidFill>
                <a:srgbClr val="FF99CC"/>
              </a:solidFill>
              <a:effectLst>
                <a:outerShdw blurRad="38100" dist="38100" dir="2700000" algn="tl">
                  <a:srgbClr val="000000">
                    <a:alpha val="43137"/>
                  </a:srgbClr>
                </a:outerShdw>
              </a:effectLst>
            </a:endParaRPr>
          </a:p>
          <a:p>
            <a:pPr lvl="0" algn="just"/>
            <a:r>
              <a:rPr lang="en-US" sz="2800" dirty="0">
                <a:solidFill>
                  <a:srgbClr val="FF99CC"/>
                </a:solidFill>
                <a:effectLst>
                  <a:outerShdw blurRad="38100" dist="38100" dir="2700000" algn="tl">
                    <a:srgbClr val="000000">
                      <a:alpha val="43137"/>
                    </a:srgbClr>
                  </a:outerShdw>
                </a:effectLst>
              </a:rPr>
              <a:t>Convolutional neural networks also minimize computation in comparison with a regular neural network.</a:t>
            </a:r>
            <a:endParaRPr lang="en-IN" sz="2800" dirty="0">
              <a:solidFill>
                <a:srgbClr val="FF99CC"/>
              </a:solidFill>
              <a:effectLst>
                <a:outerShdw blurRad="38100" dist="38100" dir="2700000" algn="tl">
                  <a:srgbClr val="000000">
                    <a:alpha val="43137"/>
                  </a:srgbClr>
                </a:outerShdw>
              </a:effectLst>
            </a:endParaRPr>
          </a:p>
          <a:p>
            <a:pPr lvl="0" algn="just"/>
            <a:r>
              <a:rPr lang="en-US" sz="2800" dirty="0">
                <a:solidFill>
                  <a:srgbClr val="FF99CC"/>
                </a:solidFill>
                <a:effectLst>
                  <a:outerShdw blurRad="38100" dist="38100" dir="2700000" algn="tl">
                    <a:srgbClr val="000000">
                      <a:alpha val="43137"/>
                    </a:srgbClr>
                  </a:outerShdw>
                </a:effectLst>
              </a:rPr>
              <a:t>CNNs make use of the same knowledge across all image locations.</a:t>
            </a:r>
            <a:endParaRPr lang="en-IN" sz="2800" dirty="0">
              <a:solidFill>
                <a:srgbClr val="FF99CC"/>
              </a:solidFill>
              <a:effectLst>
                <a:outerShdw blurRad="38100" dist="38100" dir="2700000" algn="tl">
                  <a:srgbClr val="000000">
                    <a:alpha val="43137"/>
                  </a:srgbClr>
                </a:outerShdw>
              </a:effectLst>
            </a:endParaRPr>
          </a:p>
          <a:p>
            <a:pPr algn="just"/>
            <a:endParaRPr lang="en-IN" dirty="0"/>
          </a:p>
        </p:txBody>
      </p:sp>
      <p:pic>
        <p:nvPicPr>
          <p:cNvPr id="4" name="Picture 3">
            <a:extLst>
              <a:ext uri="{FF2B5EF4-FFF2-40B4-BE49-F238E27FC236}">
                <a16:creationId xmlns:a16="http://schemas.microsoft.com/office/drawing/2014/main" id="{05E2F650-2C6A-5E5D-18C6-C984692D69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2959" cy="1676400"/>
          </a:xfrm>
          <a:prstGeom prst="rect">
            <a:avLst/>
          </a:prstGeom>
        </p:spPr>
      </p:pic>
      <p:pic>
        <p:nvPicPr>
          <p:cNvPr id="6" name="Picture 5">
            <a:extLst>
              <a:ext uri="{FF2B5EF4-FFF2-40B4-BE49-F238E27FC236}">
                <a16:creationId xmlns:a16="http://schemas.microsoft.com/office/drawing/2014/main" id="{C8163B57-06BB-7722-D3D5-FFCBBEFF67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200" y="5181600"/>
            <a:ext cx="685800" cy="1676400"/>
          </a:xfrm>
          <a:prstGeom prst="rect">
            <a:avLst/>
          </a:prstGeom>
        </p:spPr>
      </p:pic>
    </p:spTree>
    <p:extLst>
      <p:ext uri="{BB962C8B-B14F-4D97-AF65-F5344CB8AC3E}">
        <p14:creationId xmlns:p14="http://schemas.microsoft.com/office/powerpoint/2010/main" val="181073279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9-17 stress detection">
            <a:extLst>
              <a:ext uri="{FF2B5EF4-FFF2-40B4-BE49-F238E27FC236}">
                <a16:creationId xmlns:a16="http://schemas.microsoft.com/office/drawing/2014/main" id="{91BCEF78-ED88-5C25-2B06-C826A06CC397}"/>
              </a:ext>
            </a:extLst>
          </p:cNvPr>
          <p:cNvPicPr>
            <a:picLocks noGrp="1" noChangeAspect="1"/>
          </p:cNvPicPr>
          <p:nvPr>
            <p:ph idx="1"/>
          </p:nvPr>
        </p:nvPicPr>
        <p:blipFill>
          <a:blip r:embed="rId2"/>
          <a:stretch>
            <a:fillRect/>
          </a:stretch>
        </p:blipFill>
        <p:spPr>
          <a:xfrm>
            <a:off x="914400" y="1846263"/>
            <a:ext cx="7467600" cy="4402137"/>
          </a:xfrm>
          <a:prstGeom prst="rect">
            <a:avLst/>
          </a:prstGeom>
        </p:spPr>
      </p:pic>
      <p:pic>
        <p:nvPicPr>
          <p:cNvPr id="6" name="Picture 5">
            <a:extLst>
              <a:ext uri="{FF2B5EF4-FFF2-40B4-BE49-F238E27FC236}">
                <a16:creationId xmlns:a16="http://schemas.microsoft.com/office/drawing/2014/main" id="{5CDA3959-76BE-F22C-C44B-0BE4EAFD1B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 y="-7374"/>
            <a:ext cx="835742" cy="1683774"/>
          </a:xfrm>
          <a:prstGeom prst="rect">
            <a:avLst/>
          </a:prstGeom>
        </p:spPr>
      </p:pic>
      <p:pic>
        <p:nvPicPr>
          <p:cNvPr id="8" name="Picture 7">
            <a:extLst>
              <a:ext uri="{FF2B5EF4-FFF2-40B4-BE49-F238E27FC236}">
                <a16:creationId xmlns:a16="http://schemas.microsoft.com/office/drawing/2014/main" id="{9EF8B08A-2788-4498-FA7C-EB2ECEE85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5105400"/>
            <a:ext cx="685800" cy="1752600"/>
          </a:xfrm>
          <a:prstGeom prst="rect">
            <a:avLst/>
          </a:prstGeom>
        </p:spPr>
      </p:pic>
    </p:spTree>
    <p:extLst>
      <p:ext uri="{BB962C8B-B14F-4D97-AF65-F5344CB8AC3E}">
        <p14:creationId xmlns:p14="http://schemas.microsoft.com/office/powerpoint/2010/main" val="294239316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u="sng" dirty="0">
                <a:solidFill>
                  <a:srgbClr val="00FFFF"/>
                </a:solidFill>
                <a:effectLst>
                  <a:outerShdw blurRad="38100" dist="38100" dir="2700000" algn="tl">
                    <a:srgbClr val="000000">
                      <a:alpha val="43137"/>
                    </a:srgbClr>
                  </a:outerShdw>
                </a:effectLst>
              </a:rPr>
              <a:t>SYSTEM ARCHITECTURE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4" y="2038350"/>
            <a:ext cx="7366635"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39DC569B-62FC-2979-719E-2B47727693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22960" cy="1600200"/>
          </a:xfrm>
          <a:prstGeom prst="rect">
            <a:avLst/>
          </a:prstGeom>
        </p:spPr>
      </p:pic>
      <p:pic>
        <p:nvPicPr>
          <p:cNvPr id="6" name="Picture 5">
            <a:extLst>
              <a:ext uri="{FF2B5EF4-FFF2-40B4-BE49-F238E27FC236}">
                <a16:creationId xmlns:a16="http://schemas.microsoft.com/office/drawing/2014/main" id="{1EF32AF5-AB08-BF30-A35C-D0C2643FC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4724400"/>
            <a:ext cx="678426" cy="2145890"/>
          </a:xfrm>
          <a:prstGeom prst="rect">
            <a:avLst/>
          </a:prstGeom>
        </p:spPr>
      </p:pic>
    </p:spTree>
  </p:cSld>
  <p:clrMapOvr>
    <a:masterClrMapping/>
  </p:clrMapOvr>
  <p:transition spd="slow">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9-33 stress detection">
            <a:extLst>
              <a:ext uri="{FF2B5EF4-FFF2-40B4-BE49-F238E27FC236}">
                <a16:creationId xmlns:a16="http://schemas.microsoft.com/office/drawing/2014/main" id="{251562C2-B214-AD91-F3E0-02443C9E2A54}"/>
              </a:ext>
            </a:extLst>
          </p:cNvPr>
          <p:cNvPicPr>
            <a:picLocks noGrp="1" noChangeAspect="1"/>
          </p:cNvPicPr>
          <p:nvPr>
            <p:ph idx="1"/>
          </p:nvPr>
        </p:nvPicPr>
        <p:blipFill>
          <a:blip r:embed="rId2"/>
          <a:stretch>
            <a:fillRect/>
          </a:stretch>
        </p:blipFill>
        <p:spPr>
          <a:xfrm>
            <a:off x="914400" y="1846263"/>
            <a:ext cx="7467600" cy="4325937"/>
          </a:xfrm>
          <a:prstGeom prst="rect">
            <a:avLst/>
          </a:prstGeom>
        </p:spPr>
      </p:pic>
      <p:pic>
        <p:nvPicPr>
          <p:cNvPr id="6" name="Picture 5">
            <a:extLst>
              <a:ext uri="{FF2B5EF4-FFF2-40B4-BE49-F238E27FC236}">
                <a16:creationId xmlns:a16="http://schemas.microsoft.com/office/drawing/2014/main" id="{D5D9EF11-921E-E801-40FE-DB19F9A4C4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38200" cy="1676400"/>
          </a:xfrm>
          <a:prstGeom prst="rect">
            <a:avLst/>
          </a:prstGeom>
        </p:spPr>
      </p:pic>
      <p:pic>
        <p:nvPicPr>
          <p:cNvPr id="8" name="Picture 7">
            <a:extLst>
              <a:ext uri="{FF2B5EF4-FFF2-40B4-BE49-F238E27FC236}">
                <a16:creationId xmlns:a16="http://schemas.microsoft.com/office/drawing/2014/main" id="{4F1F620A-99A9-E774-8182-30523BBF8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5105400"/>
            <a:ext cx="685800" cy="1752600"/>
          </a:xfrm>
          <a:prstGeom prst="rect">
            <a:avLst/>
          </a:prstGeom>
        </p:spPr>
      </p:pic>
    </p:spTree>
    <p:extLst>
      <p:ext uri="{BB962C8B-B14F-4D97-AF65-F5344CB8AC3E}">
        <p14:creationId xmlns:p14="http://schemas.microsoft.com/office/powerpoint/2010/main" val="300507370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08796"/>
          </a:xfrm>
        </p:spPr>
        <p:txBody>
          <a:bodyPr>
            <a:normAutofit fontScale="90000"/>
          </a:bodyPr>
          <a:lstStyle/>
          <a:p>
            <a:pPr algn="ctr"/>
            <a:r>
              <a:rPr lang="en-US" sz="5400" b="1" u="sng" dirty="0">
                <a:solidFill>
                  <a:srgbClr val="00FFFF"/>
                </a:solidFill>
                <a:effectLst>
                  <a:outerShdw blurRad="38100" dist="38100" dir="2700000" algn="tl">
                    <a:srgbClr val="000000">
                      <a:alpha val="43137"/>
                    </a:srgbClr>
                  </a:outerShdw>
                </a:effectLst>
              </a:rPr>
              <a:t>HARDWARE REQUIREMENTS</a:t>
            </a:r>
          </a:p>
        </p:txBody>
      </p:sp>
      <p:sp>
        <p:nvSpPr>
          <p:cNvPr id="3" name="Content Placeholder 2"/>
          <p:cNvSpPr>
            <a:spLocks noGrp="1"/>
          </p:cNvSpPr>
          <p:nvPr>
            <p:ph idx="1"/>
          </p:nvPr>
        </p:nvSpPr>
        <p:spPr/>
        <p:txBody>
          <a:bodyPr/>
          <a:lstStyle/>
          <a:p>
            <a:pPr lvl="0"/>
            <a:r>
              <a:rPr lang="en-GB" sz="2400" dirty="0">
                <a:solidFill>
                  <a:srgbClr val="FF99CC"/>
                </a:solidFill>
                <a:effectLst>
                  <a:outerShdw blurRad="38100" dist="38100" dir="2700000" algn="tl">
                    <a:srgbClr val="000000">
                      <a:alpha val="43137"/>
                    </a:srgbClr>
                  </a:outerShdw>
                </a:effectLst>
              </a:rPr>
              <a:t>System		: 	Pentium i3 Processor.</a:t>
            </a:r>
            <a:endParaRPr lang="en-IN" sz="2400" dirty="0">
              <a:solidFill>
                <a:srgbClr val="FF99CC"/>
              </a:solidFill>
              <a:effectLst>
                <a:outerShdw blurRad="38100" dist="38100" dir="2700000" algn="tl">
                  <a:srgbClr val="000000">
                    <a:alpha val="43137"/>
                  </a:srgbClr>
                </a:outerShdw>
              </a:effectLst>
            </a:endParaRPr>
          </a:p>
          <a:p>
            <a:pPr lvl="0"/>
            <a:r>
              <a:rPr lang="en-GB" sz="2400" dirty="0">
                <a:solidFill>
                  <a:srgbClr val="FF99CC"/>
                </a:solidFill>
                <a:effectLst>
                  <a:outerShdw blurRad="38100" dist="38100" dir="2700000" algn="tl">
                    <a:srgbClr val="000000">
                      <a:alpha val="43137"/>
                    </a:srgbClr>
                  </a:outerShdw>
                </a:effectLst>
              </a:rPr>
              <a:t>Hard Disk 		: 	500 GB.</a:t>
            </a:r>
            <a:endParaRPr lang="en-IN" sz="2400" dirty="0">
              <a:solidFill>
                <a:srgbClr val="FF99CC"/>
              </a:solidFill>
              <a:effectLst>
                <a:outerShdw blurRad="38100" dist="38100" dir="2700000" algn="tl">
                  <a:srgbClr val="000000">
                    <a:alpha val="43137"/>
                  </a:srgbClr>
                </a:outerShdw>
              </a:effectLst>
            </a:endParaRPr>
          </a:p>
          <a:p>
            <a:pPr lvl="0"/>
            <a:r>
              <a:rPr lang="en-GB" sz="2400" dirty="0">
                <a:solidFill>
                  <a:srgbClr val="FF99CC"/>
                </a:solidFill>
                <a:effectLst>
                  <a:outerShdw blurRad="38100" dist="38100" dir="2700000" algn="tl">
                    <a:srgbClr val="000000">
                      <a:alpha val="43137"/>
                    </a:srgbClr>
                  </a:outerShdw>
                </a:effectLst>
              </a:rPr>
              <a:t>Monitor                        : 	15’’ LED</a:t>
            </a:r>
            <a:endParaRPr lang="en-IN" sz="2400" dirty="0">
              <a:solidFill>
                <a:srgbClr val="FF99CC"/>
              </a:solidFill>
              <a:effectLst>
                <a:outerShdw blurRad="38100" dist="38100" dir="2700000" algn="tl">
                  <a:srgbClr val="000000">
                    <a:alpha val="43137"/>
                  </a:srgbClr>
                </a:outerShdw>
              </a:effectLst>
            </a:endParaRPr>
          </a:p>
          <a:p>
            <a:pPr lvl="0"/>
            <a:r>
              <a:rPr lang="en-GB" sz="2400" dirty="0">
                <a:solidFill>
                  <a:srgbClr val="FF99CC"/>
                </a:solidFill>
                <a:effectLst>
                  <a:outerShdw blurRad="38100" dist="38100" dir="2700000" algn="tl">
                    <a:srgbClr val="000000">
                      <a:alpha val="43137"/>
                    </a:srgbClr>
                  </a:outerShdw>
                </a:effectLst>
              </a:rPr>
              <a:t>Input Devices              : 	Keyboard, Mouse</a:t>
            </a:r>
            <a:endParaRPr lang="en-IN" sz="2400" dirty="0">
              <a:solidFill>
                <a:srgbClr val="FF99CC"/>
              </a:solidFill>
              <a:effectLst>
                <a:outerShdw blurRad="38100" dist="38100" dir="2700000" algn="tl">
                  <a:srgbClr val="000000">
                    <a:alpha val="43137"/>
                  </a:srgbClr>
                </a:outerShdw>
              </a:effectLst>
            </a:endParaRPr>
          </a:p>
          <a:p>
            <a:pPr lvl="0"/>
            <a:r>
              <a:rPr lang="en-GB" sz="2400" dirty="0">
                <a:solidFill>
                  <a:srgbClr val="FF99CC"/>
                </a:solidFill>
                <a:effectLst>
                  <a:outerShdw blurRad="38100" dist="38100" dir="2700000" algn="tl">
                    <a:srgbClr val="000000">
                      <a:alpha val="43137"/>
                    </a:srgbClr>
                  </a:outerShdw>
                </a:effectLst>
              </a:rPr>
              <a:t>Ram                               :	4 GB</a:t>
            </a:r>
            <a:endParaRPr lang="en-IN" sz="2400" dirty="0">
              <a:solidFill>
                <a:srgbClr val="FF99CC"/>
              </a:solidFill>
              <a:effectLst>
                <a:outerShdw blurRad="38100" dist="38100" dir="2700000" algn="tl">
                  <a:srgbClr val="000000">
                    <a:alpha val="43137"/>
                  </a:srgbClr>
                </a:outerShdw>
              </a:effectLst>
            </a:endParaRPr>
          </a:p>
          <a:p>
            <a:endParaRPr lang="en-US" dirty="0"/>
          </a:p>
        </p:txBody>
      </p:sp>
      <p:pic>
        <p:nvPicPr>
          <p:cNvPr id="5" name="Picture 4">
            <a:extLst>
              <a:ext uri="{FF2B5EF4-FFF2-40B4-BE49-F238E27FC236}">
                <a16:creationId xmlns:a16="http://schemas.microsoft.com/office/drawing/2014/main" id="{379A58C0-D2BB-1433-CD36-74C1B55DA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4" y="0"/>
            <a:ext cx="815585" cy="1600200"/>
          </a:xfrm>
          <a:prstGeom prst="rect">
            <a:avLst/>
          </a:prstGeom>
        </p:spPr>
      </p:pic>
      <p:pic>
        <p:nvPicPr>
          <p:cNvPr id="7" name="Picture 6">
            <a:extLst>
              <a:ext uri="{FF2B5EF4-FFF2-40B4-BE49-F238E27FC236}">
                <a16:creationId xmlns:a16="http://schemas.microsoft.com/office/drawing/2014/main" id="{5F849993-D6B9-F7F7-7CC6-3A6BEEFB9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760" y="4953000"/>
            <a:ext cx="777240" cy="1905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9-42 stress detection">
            <a:extLst>
              <a:ext uri="{FF2B5EF4-FFF2-40B4-BE49-F238E27FC236}">
                <a16:creationId xmlns:a16="http://schemas.microsoft.com/office/drawing/2014/main" id="{FC9B6CD1-3001-3F5E-E999-B245C6FA3A4E}"/>
              </a:ext>
            </a:extLst>
          </p:cNvPr>
          <p:cNvPicPr>
            <a:picLocks noGrp="1" noChangeAspect="1"/>
          </p:cNvPicPr>
          <p:nvPr>
            <p:ph idx="1"/>
          </p:nvPr>
        </p:nvPicPr>
        <p:blipFill>
          <a:blip r:embed="rId2"/>
          <a:stretch>
            <a:fillRect/>
          </a:stretch>
        </p:blipFill>
        <p:spPr>
          <a:xfrm>
            <a:off x="914400" y="1846263"/>
            <a:ext cx="7467600" cy="4325937"/>
          </a:xfrm>
          <a:prstGeom prst="rect">
            <a:avLst/>
          </a:prstGeom>
        </p:spPr>
      </p:pic>
      <p:pic>
        <p:nvPicPr>
          <p:cNvPr id="6" name="Picture 5">
            <a:extLst>
              <a:ext uri="{FF2B5EF4-FFF2-40B4-BE49-F238E27FC236}">
                <a16:creationId xmlns:a16="http://schemas.microsoft.com/office/drawing/2014/main" id="{2408E95E-0AD1-C23B-9BB3-4577449DF9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8731"/>
            <a:ext cx="838200" cy="1667669"/>
          </a:xfrm>
          <a:prstGeom prst="rect">
            <a:avLst/>
          </a:prstGeom>
        </p:spPr>
      </p:pic>
      <p:pic>
        <p:nvPicPr>
          <p:cNvPr id="8" name="Picture 7">
            <a:extLst>
              <a:ext uri="{FF2B5EF4-FFF2-40B4-BE49-F238E27FC236}">
                <a16:creationId xmlns:a16="http://schemas.microsoft.com/office/drawing/2014/main" id="{47058B0D-0F8E-388F-7364-2B2384358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4953000"/>
            <a:ext cx="685800" cy="1905000"/>
          </a:xfrm>
          <a:prstGeom prst="rect">
            <a:avLst/>
          </a:prstGeom>
        </p:spPr>
      </p:pic>
    </p:spTree>
    <p:extLst>
      <p:ext uri="{BB962C8B-B14F-4D97-AF65-F5344CB8AC3E}">
        <p14:creationId xmlns:p14="http://schemas.microsoft.com/office/powerpoint/2010/main" val="2870640649"/>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08796"/>
          </a:xfrm>
        </p:spPr>
        <p:txBody>
          <a:bodyPr>
            <a:normAutofit fontScale="90000"/>
          </a:bodyPr>
          <a:lstStyle/>
          <a:p>
            <a:pPr algn="ctr"/>
            <a:r>
              <a:rPr lang="en-US" sz="5400" b="1" u="sng" dirty="0">
                <a:solidFill>
                  <a:srgbClr val="00FFFF"/>
                </a:solidFill>
                <a:effectLst>
                  <a:outerShdw blurRad="38100" dist="38100" dir="2700000" algn="tl">
                    <a:srgbClr val="000000">
                      <a:alpha val="43137"/>
                    </a:srgbClr>
                  </a:outerShdw>
                </a:effectLst>
              </a:rPr>
              <a:t>SOFTWARE REQUIREMENTS</a:t>
            </a:r>
          </a:p>
        </p:txBody>
      </p:sp>
      <p:sp>
        <p:nvSpPr>
          <p:cNvPr id="3" name="Content Placeholder 2"/>
          <p:cNvSpPr>
            <a:spLocks noGrp="1"/>
          </p:cNvSpPr>
          <p:nvPr>
            <p:ph idx="1"/>
          </p:nvPr>
        </p:nvSpPr>
        <p:spPr/>
        <p:txBody>
          <a:bodyPr/>
          <a:lstStyle/>
          <a:p>
            <a:pPr lvl="0"/>
            <a:r>
              <a:rPr lang="en-US" sz="2800" dirty="0">
                <a:solidFill>
                  <a:srgbClr val="FF99CC"/>
                </a:solidFill>
                <a:effectLst>
                  <a:outerShdw blurRad="38100" dist="38100" dir="2700000" algn="tl">
                    <a:srgbClr val="000000">
                      <a:alpha val="43137"/>
                    </a:srgbClr>
                  </a:outerShdw>
                </a:effectLst>
              </a:rPr>
              <a:t>Operating system              : 	    Windows 10.</a:t>
            </a:r>
            <a:endParaRPr lang="en-IN" sz="2800" dirty="0">
              <a:solidFill>
                <a:srgbClr val="FF99CC"/>
              </a:solidFill>
              <a:effectLst>
                <a:outerShdw blurRad="38100" dist="38100" dir="2700000" algn="tl">
                  <a:srgbClr val="000000">
                    <a:alpha val="43137"/>
                  </a:srgbClr>
                </a:outerShdw>
              </a:effectLst>
            </a:endParaRPr>
          </a:p>
          <a:p>
            <a:pPr lvl="0"/>
            <a:r>
              <a:rPr lang="en-US" sz="2800" dirty="0">
                <a:solidFill>
                  <a:srgbClr val="FF99CC"/>
                </a:solidFill>
                <a:effectLst>
                  <a:outerShdw blurRad="38100" dist="38100" dir="2700000" algn="tl">
                    <a:srgbClr val="000000">
                      <a:alpha val="43137"/>
                    </a:srgbClr>
                  </a:outerShdw>
                </a:effectLst>
              </a:rPr>
              <a:t>Coding Language               :	     Python</a:t>
            </a:r>
            <a:endParaRPr lang="en-IN" sz="2800" dirty="0">
              <a:solidFill>
                <a:srgbClr val="FF99CC"/>
              </a:solidFill>
              <a:effectLst>
                <a:outerShdw blurRad="38100" dist="38100" dir="2700000" algn="tl">
                  <a:srgbClr val="000000">
                    <a:alpha val="43137"/>
                  </a:srgbClr>
                </a:outerShdw>
              </a:effectLst>
            </a:endParaRPr>
          </a:p>
          <a:p>
            <a:pPr lvl="0"/>
            <a:r>
              <a:rPr lang="en-US" sz="2800" dirty="0">
                <a:solidFill>
                  <a:srgbClr val="FF99CC"/>
                </a:solidFill>
                <a:effectLst>
                  <a:outerShdw blurRad="38100" dist="38100" dir="2700000" algn="tl">
                    <a:srgbClr val="000000">
                      <a:alpha val="43137"/>
                    </a:srgbClr>
                  </a:outerShdw>
                </a:effectLst>
              </a:rPr>
              <a:t>Web Framework		 :	     Flask</a:t>
            </a:r>
          </a:p>
          <a:p>
            <a:pPr lvl="0"/>
            <a:r>
              <a:rPr lang="en-US" sz="2800" dirty="0">
                <a:solidFill>
                  <a:srgbClr val="FF99CC"/>
                </a:solidFill>
                <a:effectLst>
                  <a:outerShdw blurRad="38100" dist="38100" dir="2700000" algn="tl">
                    <a:srgbClr val="000000">
                      <a:alpha val="43137"/>
                    </a:srgbClr>
                  </a:outerShdw>
                </a:effectLst>
              </a:rPr>
              <a:t>Database                             :	     MYSQL</a:t>
            </a:r>
            <a:endParaRPr lang="en-IN" sz="2800" dirty="0">
              <a:solidFill>
                <a:srgbClr val="FF99CC"/>
              </a:solidFill>
              <a:effectLst>
                <a:outerShdw blurRad="38100" dist="38100" dir="2700000" algn="tl">
                  <a:srgbClr val="000000">
                    <a:alpha val="43137"/>
                  </a:srgbClr>
                </a:outerShdw>
              </a:effectLst>
            </a:endParaRPr>
          </a:p>
          <a:p>
            <a:pPr marL="0" indent="0">
              <a:buNone/>
            </a:pPr>
            <a:endParaRPr lang="en-US" dirty="0"/>
          </a:p>
        </p:txBody>
      </p:sp>
      <p:pic>
        <p:nvPicPr>
          <p:cNvPr id="5" name="Picture 4">
            <a:extLst>
              <a:ext uri="{FF2B5EF4-FFF2-40B4-BE49-F238E27FC236}">
                <a16:creationId xmlns:a16="http://schemas.microsoft.com/office/drawing/2014/main" id="{F39E88E9-4498-B407-E7B0-7D2947B260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374"/>
            <a:ext cx="822959" cy="1669026"/>
          </a:xfrm>
          <a:prstGeom prst="rect">
            <a:avLst/>
          </a:prstGeom>
        </p:spPr>
      </p:pic>
      <p:pic>
        <p:nvPicPr>
          <p:cNvPr id="7" name="Picture 6">
            <a:extLst>
              <a:ext uri="{FF2B5EF4-FFF2-40B4-BE49-F238E27FC236}">
                <a16:creationId xmlns:a16="http://schemas.microsoft.com/office/drawing/2014/main" id="{3634E978-7B10-DABB-7A0A-B3DCD5270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6806" y="4935794"/>
            <a:ext cx="897194" cy="19222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9-52 stress detection">
            <a:extLst>
              <a:ext uri="{FF2B5EF4-FFF2-40B4-BE49-F238E27FC236}">
                <a16:creationId xmlns:a16="http://schemas.microsoft.com/office/drawing/2014/main" id="{4D225F77-3E32-3F84-5D79-E4EB2867B089}"/>
              </a:ext>
            </a:extLst>
          </p:cNvPr>
          <p:cNvPicPr>
            <a:picLocks noGrp="1" noChangeAspect="1"/>
          </p:cNvPicPr>
          <p:nvPr>
            <p:ph idx="1"/>
          </p:nvPr>
        </p:nvPicPr>
        <p:blipFill>
          <a:blip r:embed="rId2"/>
          <a:stretch>
            <a:fillRect/>
          </a:stretch>
        </p:blipFill>
        <p:spPr>
          <a:xfrm>
            <a:off x="914400" y="1846263"/>
            <a:ext cx="7467600" cy="4325937"/>
          </a:xfrm>
          <a:prstGeom prst="rect">
            <a:avLst/>
          </a:prstGeom>
        </p:spPr>
      </p:pic>
      <p:pic>
        <p:nvPicPr>
          <p:cNvPr id="6" name="Picture 5">
            <a:extLst>
              <a:ext uri="{FF2B5EF4-FFF2-40B4-BE49-F238E27FC236}">
                <a16:creationId xmlns:a16="http://schemas.microsoft.com/office/drawing/2014/main" id="{16435C63-D333-F7CE-0FCA-140A9F569E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38200" cy="1676400"/>
          </a:xfrm>
          <a:prstGeom prst="rect">
            <a:avLst/>
          </a:prstGeom>
        </p:spPr>
      </p:pic>
      <p:pic>
        <p:nvPicPr>
          <p:cNvPr id="8" name="Picture 7">
            <a:extLst>
              <a:ext uri="{FF2B5EF4-FFF2-40B4-BE49-F238E27FC236}">
                <a16:creationId xmlns:a16="http://schemas.microsoft.com/office/drawing/2014/main" id="{F06E1B4E-DF36-AA5A-13A4-52D5E46B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5029200"/>
            <a:ext cx="685800" cy="1828800"/>
          </a:xfrm>
          <a:prstGeom prst="rect">
            <a:avLst/>
          </a:prstGeom>
        </p:spPr>
      </p:pic>
    </p:spTree>
    <p:extLst>
      <p:ext uri="{BB962C8B-B14F-4D97-AF65-F5344CB8AC3E}">
        <p14:creationId xmlns:p14="http://schemas.microsoft.com/office/powerpoint/2010/main" val="147927973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8000" b="1" u="sng" dirty="0">
                <a:solidFill>
                  <a:srgbClr val="00FFFF"/>
                </a:solidFill>
                <a:effectLst>
                  <a:outerShdw blurRad="38100" dist="38100" dir="2700000" algn="tl">
                    <a:srgbClr val="000000">
                      <a:alpha val="43137"/>
                    </a:srgbClr>
                  </a:outerShdw>
                </a:effectLst>
              </a:rPr>
              <a:t>REFERENCE</a:t>
            </a:r>
          </a:p>
        </p:txBody>
      </p:sp>
      <p:sp>
        <p:nvSpPr>
          <p:cNvPr id="3" name="Content Placeholder 2"/>
          <p:cNvSpPr>
            <a:spLocks noGrp="1"/>
          </p:cNvSpPr>
          <p:nvPr>
            <p:ph idx="1"/>
          </p:nvPr>
        </p:nvSpPr>
        <p:spPr/>
        <p:txBody>
          <a:bodyPr>
            <a:normAutofit lnSpcReduction="10000"/>
          </a:bodyPr>
          <a:lstStyle/>
          <a:p>
            <a:pPr algn="just"/>
            <a:r>
              <a:rPr lang="en-US" sz="3600" dirty="0">
                <a:solidFill>
                  <a:srgbClr val="FF99CC"/>
                </a:solidFill>
                <a:effectLst>
                  <a:outerShdw blurRad="38100" dist="38100" dir="2700000" algn="tl">
                    <a:srgbClr val="000000">
                      <a:alpha val="43137"/>
                    </a:srgbClr>
                  </a:outerShdw>
                </a:effectLst>
              </a:rPr>
              <a:t>Suresh Kumar Kanaparthi; Surekha P; Lakshmi Priya Bellamkonda; Bhavya Kadiam; Beulah Mungara, “Detection of Stress in IT Employees using Machine Learning Technique”, 2022 International Conference on Applied Artificial Intelligence and Computing (ICAAIC),  IEEE Conference, 2022.</a:t>
            </a:r>
            <a:endParaRPr lang="en-IN" sz="3600" dirty="0">
              <a:solidFill>
                <a:srgbClr val="FF99CC"/>
              </a:solidFill>
              <a:effectLst>
                <a:outerShdw blurRad="38100" dist="38100" dir="2700000" algn="tl">
                  <a:srgbClr val="000000">
                    <a:alpha val="43137"/>
                  </a:srgbClr>
                </a:outerShdw>
              </a:effectLst>
            </a:endParaRPr>
          </a:p>
          <a:p>
            <a:pPr algn="just"/>
            <a:endParaRPr lang="en-US" dirty="0"/>
          </a:p>
        </p:txBody>
      </p:sp>
      <p:pic>
        <p:nvPicPr>
          <p:cNvPr id="5" name="Picture 4">
            <a:extLst>
              <a:ext uri="{FF2B5EF4-FFF2-40B4-BE49-F238E27FC236}">
                <a16:creationId xmlns:a16="http://schemas.microsoft.com/office/drawing/2014/main" id="{00CDFB26-CF21-2C9A-53EA-DBB776E623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17"/>
            <a:ext cx="822959" cy="1671484"/>
          </a:xfrm>
          <a:prstGeom prst="rect">
            <a:avLst/>
          </a:prstGeom>
        </p:spPr>
      </p:pic>
      <p:pic>
        <p:nvPicPr>
          <p:cNvPr id="7" name="Picture 6">
            <a:extLst>
              <a:ext uri="{FF2B5EF4-FFF2-40B4-BE49-F238E27FC236}">
                <a16:creationId xmlns:a16="http://schemas.microsoft.com/office/drawing/2014/main" id="{A49B4253-90F0-FD28-731D-A8C36F6B63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200" y="5181600"/>
            <a:ext cx="685800" cy="1676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b="1" u="sng" dirty="0">
                <a:solidFill>
                  <a:srgbClr val="00FFFF"/>
                </a:solidFill>
                <a:effectLst>
                  <a:outerShdw blurRad="38100" dist="38100" dir="2700000" algn="tl">
                    <a:srgbClr val="000000">
                      <a:alpha val="43137"/>
                    </a:srgbClr>
                  </a:outerShdw>
                </a:effectLst>
              </a:rPr>
              <a:t>ABSTRACT</a:t>
            </a:r>
          </a:p>
        </p:txBody>
      </p:sp>
      <p:sp>
        <p:nvSpPr>
          <p:cNvPr id="3" name="Content Placeholder 2"/>
          <p:cNvSpPr>
            <a:spLocks noGrp="1"/>
          </p:cNvSpPr>
          <p:nvPr>
            <p:ph idx="1"/>
          </p:nvPr>
        </p:nvSpPr>
        <p:spPr/>
        <p:txBody>
          <a:bodyPr>
            <a:normAutofit lnSpcReduction="10000"/>
          </a:bodyPr>
          <a:lstStyle/>
          <a:p>
            <a:pPr marL="0" indent="0" algn="just">
              <a:buNone/>
            </a:pPr>
            <a:r>
              <a:rPr lang="en-US" sz="2800" dirty="0">
                <a:solidFill>
                  <a:srgbClr val="FF99CC"/>
                </a:solidFill>
                <a:effectLst>
                  <a:outerShdw blurRad="38100" dist="38100" dir="2700000" algn="tl">
                    <a:srgbClr val="000000">
                      <a:alpha val="43137"/>
                    </a:srgbClr>
                  </a:outerShdw>
                </a:effectLst>
              </a:rPr>
              <a:t>My project's primary goal is to identify signs of stress in IT professionals utilizing sophisticated machine learning and image processing methods. Our technology is an improved version of the previous stress detection technologies, which did not take into account the employee's emotions or live detection. However, this system includes both periodic and live employee emotion detection. Automatic detection of stress minimizes the risk of health issues and improves the welfare of the IT employee and the company.</a:t>
            </a:r>
          </a:p>
        </p:txBody>
      </p:sp>
      <p:pic>
        <p:nvPicPr>
          <p:cNvPr id="5" name="Picture 4">
            <a:extLst>
              <a:ext uri="{FF2B5EF4-FFF2-40B4-BE49-F238E27FC236}">
                <a16:creationId xmlns:a16="http://schemas.microsoft.com/office/drawing/2014/main" id="{F0F74437-2269-D6F5-AA1B-736A3E5820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77239" cy="1737361"/>
          </a:xfrm>
          <a:prstGeom prst="rect">
            <a:avLst/>
          </a:prstGeom>
        </p:spPr>
      </p:pic>
      <p:pic>
        <p:nvPicPr>
          <p:cNvPr id="7" name="Picture 6">
            <a:extLst>
              <a:ext uri="{FF2B5EF4-FFF2-40B4-BE49-F238E27FC236}">
                <a16:creationId xmlns:a16="http://schemas.microsoft.com/office/drawing/2014/main" id="{E03E95A9-6ED7-E00F-48B3-B03B814559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200" y="5181600"/>
            <a:ext cx="685800" cy="167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ank You PowerPoint Template Layout - SlideModel">
            <a:extLst>
              <a:ext uri="{FF2B5EF4-FFF2-40B4-BE49-F238E27FC236}">
                <a16:creationId xmlns:a16="http://schemas.microsoft.com/office/drawing/2014/main" id="{83C9854A-13F9-448B-4EF2-F8978FEA7D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846263"/>
            <a:ext cx="7467599" cy="4325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5D24A29-3B93-A61F-AC0E-37F2DBBA4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16"/>
            <a:ext cx="838200" cy="1605116"/>
          </a:xfrm>
          <a:prstGeom prst="rect">
            <a:avLst/>
          </a:prstGeom>
        </p:spPr>
      </p:pic>
      <p:pic>
        <p:nvPicPr>
          <p:cNvPr id="10" name="Picture 9">
            <a:extLst>
              <a:ext uri="{FF2B5EF4-FFF2-40B4-BE49-F238E27FC236}">
                <a16:creationId xmlns:a16="http://schemas.microsoft.com/office/drawing/2014/main" id="{D93FE6D3-7E6C-7687-78CF-2B666F8DF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5029200"/>
            <a:ext cx="685800" cy="1828800"/>
          </a:xfrm>
          <a:prstGeom prst="rect">
            <a:avLst/>
          </a:prstGeom>
        </p:spPr>
      </p:pic>
    </p:spTree>
    <p:extLst>
      <p:ext uri="{BB962C8B-B14F-4D97-AF65-F5344CB8AC3E}">
        <p14:creationId xmlns:p14="http://schemas.microsoft.com/office/powerpoint/2010/main" val="33188414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07-42 stress detection">
            <a:extLst>
              <a:ext uri="{FF2B5EF4-FFF2-40B4-BE49-F238E27FC236}">
                <a16:creationId xmlns:a16="http://schemas.microsoft.com/office/drawing/2014/main" id="{8EBFE890-3A2A-5F2C-D7D9-B4E746C69123}"/>
              </a:ext>
            </a:extLst>
          </p:cNvPr>
          <p:cNvPicPr>
            <a:picLocks noGrp="1" noChangeAspect="1"/>
          </p:cNvPicPr>
          <p:nvPr>
            <p:ph idx="1"/>
          </p:nvPr>
        </p:nvPicPr>
        <p:blipFill>
          <a:blip r:embed="rId2"/>
          <a:stretch>
            <a:fillRect/>
          </a:stretch>
        </p:blipFill>
        <p:spPr>
          <a:xfrm>
            <a:off x="914400" y="1846263"/>
            <a:ext cx="7467600" cy="4325937"/>
          </a:xfrm>
          <a:prstGeom prst="rect">
            <a:avLst/>
          </a:prstGeom>
        </p:spPr>
      </p:pic>
      <p:pic>
        <p:nvPicPr>
          <p:cNvPr id="5" name="Picture 4">
            <a:extLst>
              <a:ext uri="{FF2B5EF4-FFF2-40B4-BE49-F238E27FC236}">
                <a16:creationId xmlns:a16="http://schemas.microsoft.com/office/drawing/2014/main" id="{690719AA-AF2D-B2EE-5874-82504B290A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731"/>
            <a:ext cx="838199" cy="1743869"/>
          </a:xfrm>
          <a:prstGeom prst="rect">
            <a:avLst/>
          </a:prstGeom>
        </p:spPr>
      </p:pic>
      <p:pic>
        <p:nvPicPr>
          <p:cNvPr id="7" name="Picture 6">
            <a:extLst>
              <a:ext uri="{FF2B5EF4-FFF2-40B4-BE49-F238E27FC236}">
                <a16:creationId xmlns:a16="http://schemas.microsoft.com/office/drawing/2014/main" id="{3C7F4564-B319-F849-D0C2-CF56D600A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8200" y="5410200"/>
            <a:ext cx="685800" cy="1447800"/>
          </a:xfrm>
          <a:prstGeom prst="rect">
            <a:avLst/>
          </a:prstGeom>
        </p:spPr>
      </p:pic>
    </p:spTree>
    <p:extLst>
      <p:ext uri="{BB962C8B-B14F-4D97-AF65-F5344CB8AC3E}">
        <p14:creationId xmlns:p14="http://schemas.microsoft.com/office/powerpoint/2010/main" val="1404784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b="1" u="sng" dirty="0">
                <a:solidFill>
                  <a:srgbClr val="00FFFF"/>
                </a:solidFill>
                <a:effectLst>
                  <a:outerShdw blurRad="38100" dist="38100" dir="2700000" algn="tl">
                    <a:srgbClr val="000000">
                      <a:alpha val="43137"/>
                    </a:srgbClr>
                  </a:outerShdw>
                </a:effectLst>
              </a:rPr>
              <a:t>EXISTING SYSTEM</a:t>
            </a:r>
          </a:p>
        </p:txBody>
      </p:sp>
      <p:sp>
        <p:nvSpPr>
          <p:cNvPr id="3" name="Content Placeholder 2"/>
          <p:cNvSpPr>
            <a:spLocks noGrp="1"/>
          </p:cNvSpPr>
          <p:nvPr>
            <p:ph idx="1"/>
          </p:nvPr>
        </p:nvSpPr>
        <p:spPr/>
        <p:txBody>
          <a:bodyPr>
            <a:normAutofit fontScale="92500" lnSpcReduction="20000"/>
          </a:bodyPr>
          <a:lstStyle/>
          <a:p>
            <a:pPr lvl="0" algn="just"/>
            <a:r>
              <a:rPr lang="en-US" sz="3000" dirty="0">
                <a:solidFill>
                  <a:srgbClr val="FF99CC"/>
                </a:solidFill>
                <a:effectLst>
                  <a:outerShdw blurRad="38100" dist="38100" dir="2700000" algn="tl">
                    <a:srgbClr val="000000">
                      <a:alpha val="43137"/>
                    </a:srgbClr>
                  </a:outerShdw>
                </a:effectLst>
              </a:rPr>
              <a:t>In the existing system work on stress detection is based on digital signal processing, taking into consideration Galvanic skin response, blood volume, pupil dilation, and skin temperature. The other work on this issue is based on several physiological signals and visual features (eye closure, head movement) to monitor the stress in a person while he is working. However, these measurements are intrusive and are less comfortable in real applications. Every sensor data is compared with a stress index which is a threshold value used for detecting the stress level. </a:t>
            </a:r>
            <a:endParaRPr lang="en-IN" sz="3000" dirty="0">
              <a:solidFill>
                <a:srgbClr val="FF99CC"/>
              </a:solidFill>
              <a:effectLst>
                <a:outerShdw blurRad="38100" dist="38100" dir="2700000" algn="tl">
                  <a:srgbClr val="000000">
                    <a:alpha val="43137"/>
                  </a:srgbClr>
                </a:outerShdw>
              </a:effectLst>
            </a:endParaRPr>
          </a:p>
          <a:p>
            <a:pPr algn="just"/>
            <a:endParaRPr lang="en-US" dirty="0"/>
          </a:p>
        </p:txBody>
      </p:sp>
      <p:pic>
        <p:nvPicPr>
          <p:cNvPr id="5" name="Picture 4">
            <a:extLst>
              <a:ext uri="{FF2B5EF4-FFF2-40B4-BE49-F238E27FC236}">
                <a16:creationId xmlns:a16="http://schemas.microsoft.com/office/drawing/2014/main" id="{D71AF4C7-AA5D-EEF2-A43B-2AFC3B7EEC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 cy="1737361"/>
          </a:xfrm>
          <a:prstGeom prst="rect">
            <a:avLst/>
          </a:prstGeom>
        </p:spPr>
      </p:pic>
      <p:pic>
        <p:nvPicPr>
          <p:cNvPr id="7" name="Picture 6">
            <a:extLst>
              <a:ext uri="{FF2B5EF4-FFF2-40B4-BE49-F238E27FC236}">
                <a16:creationId xmlns:a16="http://schemas.microsoft.com/office/drawing/2014/main" id="{D8FA10F4-D315-1874-837B-163AC2EEA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5029200"/>
            <a:ext cx="685800" cy="1828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08-27 stress detection">
            <a:extLst>
              <a:ext uri="{FF2B5EF4-FFF2-40B4-BE49-F238E27FC236}">
                <a16:creationId xmlns:a16="http://schemas.microsoft.com/office/drawing/2014/main" id="{065761F1-0925-8129-DE86-C9F7E5E6E3AD}"/>
              </a:ext>
            </a:extLst>
          </p:cNvPr>
          <p:cNvPicPr>
            <a:picLocks noGrp="1" noChangeAspect="1"/>
          </p:cNvPicPr>
          <p:nvPr>
            <p:ph idx="1"/>
          </p:nvPr>
        </p:nvPicPr>
        <p:blipFill>
          <a:blip r:embed="rId2"/>
          <a:stretch>
            <a:fillRect/>
          </a:stretch>
        </p:blipFill>
        <p:spPr>
          <a:xfrm>
            <a:off x="914400" y="1846263"/>
            <a:ext cx="7467599" cy="4402137"/>
          </a:xfrm>
          <a:prstGeom prst="rect">
            <a:avLst/>
          </a:prstGeom>
        </p:spPr>
      </p:pic>
      <p:pic>
        <p:nvPicPr>
          <p:cNvPr id="6" name="Picture 5">
            <a:extLst>
              <a:ext uri="{FF2B5EF4-FFF2-40B4-BE49-F238E27FC236}">
                <a16:creationId xmlns:a16="http://schemas.microsoft.com/office/drawing/2014/main" id="{75950626-A62E-0F60-9EAF-5F831A89A9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399" cy="1676400"/>
          </a:xfrm>
          <a:prstGeom prst="rect">
            <a:avLst/>
          </a:prstGeom>
        </p:spPr>
      </p:pic>
      <p:pic>
        <p:nvPicPr>
          <p:cNvPr id="8" name="Picture 7">
            <a:extLst>
              <a:ext uri="{FF2B5EF4-FFF2-40B4-BE49-F238E27FC236}">
                <a16:creationId xmlns:a16="http://schemas.microsoft.com/office/drawing/2014/main" id="{DF22760C-769A-9410-AFA2-D6F025F99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5029200"/>
            <a:ext cx="666135" cy="1828800"/>
          </a:xfrm>
          <a:prstGeom prst="rect">
            <a:avLst/>
          </a:prstGeom>
        </p:spPr>
      </p:pic>
    </p:spTree>
    <p:extLst>
      <p:ext uri="{BB962C8B-B14F-4D97-AF65-F5344CB8AC3E}">
        <p14:creationId xmlns:p14="http://schemas.microsoft.com/office/powerpoint/2010/main" val="1643008590"/>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lvl="0" algn="just"/>
            <a:r>
              <a:rPr lang="en-US" sz="2800" dirty="0">
                <a:solidFill>
                  <a:srgbClr val="FF99CC"/>
                </a:solidFill>
                <a:effectLst>
                  <a:outerShdw blurRad="38100" dist="38100" dir="2700000" algn="tl">
                    <a:srgbClr val="000000">
                      <a:alpha val="43137"/>
                    </a:srgbClr>
                  </a:outerShdw>
                </a:effectLst>
              </a:rPr>
              <a:t>In the existing system the authors used KNN for the experiment. K-Nearest Neighbors algorithm in Machine Learning (or KNN) is one of the most used learning algorithms due to its simplicity.</a:t>
            </a:r>
            <a:endParaRPr lang="en-IN" sz="2800" dirty="0">
              <a:solidFill>
                <a:srgbClr val="FF99CC"/>
              </a:solidFill>
              <a:effectLst>
                <a:outerShdw blurRad="38100" dist="38100" dir="2700000" algn="tl">
                  <a:srgbClr val="000000">
                    <a:alpha val="43137"/>
                  </a:srgbClr>
                </a:outerShdw>
              </a:effectLst>
            </a:endParaRPr>
          </a:p>
          <a:p>
            <a:pPr lvl="0" algn="just"/>
            <a:r>
              <a:rPr lang="en-US" sz="2800" dirty="0">
                <a:solidFill>
                  <a:srgbClr val="FF99CC"/>
                </a:solidFill>
                <a:effectLst>
                  <a:outerShdw blurRad="38100" dist="38100" dir="2700000" algn="tl">
                    <a:srgbClr val="000000">
                      <a:alpha val="43137"/>
                    </a:srgbClr>
                  </a:outerShdw>
                </a:effectLst>
              </a:rPr>
              <a:t>The existing system which uses KNN is a lazy learning, non-parametric algorithm. It uses data with several classes to predict the classification of the new sample point. KNN is non-parametric since it doesn’t make any assumptions about the data being studied, i.e., the model is distributed from the data.</a:t>
            </a:r>
            <a:endParaRPr lang="en-IN" sz="2800" dirty="0">
              <a:solidFill>
                <a:srgbClr val="FF99CC"/>
              </a:solidFill>
              <a:effectLst>
                <a:outerShdw blurRad="38100" dist="38100" dir="2700000" algn="tl">
                  <a:srgbClr val="000000">
                    <a:alpha val="43137"/>
                  </a:srgbClr>
                </a:outerShdw>
              </a:effectLst>
            </a:endParaRPr>
          </a:p>
          <a:p>
            <a:pPr algn="just"/>
            <a:endParaRPr lang="en-IN" dirty="0"/>
          </a:p>
        </p:txBody>
      </p:sp>
      <p:pic>
        <p:nvPicPr>
          <p:cNvPr id="4" name="Picture 3">
            <a:extLst>
              <a:ext uri="{FF2B5EF4-FFF2-40B4-BE49-F238E27FC236}">
                <a16:creationId xmlns:a16="http://schemas.microsoft.com/office/drawing/2014/main" id="{E70C3DBA-FEAE-1E7C-DC21-84D2D6B6CD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2959" cy="1676400"/>
          </a:xfrm>
          <a:prstGeom prst="rect">
            <a:avLst/>
          </a:prstGeom>
        </p:spPr>
      </p:pic>
      <p:pic>
        <p:nvPicPr>
          <p:cNvPr id="6" name="Picture 5">
            <a:extLst>
              <a:ext uri="{FF2B5EF4-FFF2-40B4-BE49-F238E27FC236}">
                <a16:creationId xmlns:a16="http://schemas.microsoft.com/office/drawing/2014/main" id="{9A9A091F-984F-FAA4-A87E-CC9BFAABA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200" y="5181600"/>
            <a:ext cx="685800" cy="1676400"/>
          </a:xfrm>
          <a:prstGeom prst="rect">
            <a:avLst/>
          </a:prstGeom>
        </p:spPr>
      </p:pic>
    </p:spTree>
    <p:extLst>
      <p:ext uri="{BB962C8B-B14F-4D97-AF65-F5344CB8AC3E}">
        <p14:creationId xmlns:p14="http://schemas.microsoft.com/office/powerpoint/2010/main" val="123796245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09-22 at 23-16-23 stress detection">
            <a:extLst>
              <a:ext uri="{FF2B5EF4-FFF2-40B4-BE49-F238E27FC236}">
                <a16:creationId xmlns:a16="http://schemas.microsoft.com/office/drawing/2014/main" id="{020C779C-B40F-C695-E113-08E30BEC7B0B}"/>
              </a:ext>
            </a:extLst>
          </p:cNvPr>
          <p:cNvPicPr>
            <a:picLocks noGrp="1" noChangeAspect="1"/>
          </p:cNvPicPr>
          <p:nvPr>
            <p:ph idx="1"/>
          </p:nvPr>
        </p:nvPicPr>
        <p:blipFill>
          <a:blip r:embed="rId2"/>
          <a:stretch>
            <a:fillRect/>
          </a:stretch>
        </p:blipFill>
        <p:spPr>
          <a:xfrm>
            <a:off x="914400" y="1846263"/>
            <a:ext cx="7467600" cy="4325937"/>
          </a:xfrm>
          <a:prstGeom prst="rect">
            <a:avLst/>
          </a:prstGeom>
        </p:spPr>
      </p:pic>
      <p:pic>
        <p:nvPicPr>
          <p:cNvPr id="6" name="Picture 5">
            <a:extLst>
              <a:ext uri="{FF2B5EF4-FFF2-40B4-BE49-F238E27FC236}">
                <a16:creationId xmlns:a16="http://schemas.microsoft.com/office/drawing/2014/main" id="{156F3391-AB41-5AAA-CC7F-C70C424B0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034"/>
            <a:ext cx="838200" cy="1688434"/>
          </a:xfrm>
          <a:prstGeom prst="rect">
            <a:avLst/>
          </a:prstGeom>
        </p:spPr>
      </p:pic>
      <p:pic>
        <p:nvPicPr>
          <p:cNvPr id="8" name="Picture 7">
            <a:extLst>
              <a:ext uri="{FF2B5EF4-FFF2-40B4-BE49-F238E27FC236}">
                <a16:creationId xmlns:a16="http://schemas.microsoft.com/office/drawing/2014/main" id="{D7475F99-6471-A436-71FA-B4191F8866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4400" y="5181600"/>
            <a:ext cx="609600" cy="1676400"/>
          </a:xfrm>
          <a:prstGeom prst="rect">
            <a:avLst/>
          </a:prstGeom>
        </p:spPr>
      </p:pic>
    </p:spTree>
    <p:extLst>
      <p:ext uri="{BB962C8B-B14F-4D97-AF65-F5344CB8AC3E}">
        <p14:creationId xmlns:p14="http://schemas.microsoft.com/office/powerpoint/2010/main" val="350266531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u="sng" dirty="0">
                <a:solidFill>
                  <a:srgbClr val="00FFFF"/>
                </a:solidFill>
                <a:effectLst>
                  <a:outerShdw blurRad="38100" dist="38100" dir="2700000" algn="tl">
                    <a:srgbClr val="000000">
                      <a:alpha val="43137"/>
                    </a:srgbClr>
                  </a:outerShdw>
                </a:effectLst>
              </a:rPr>
              <a:t>DISADVANTAGES OF EXISTING SYSTEM</a:t>
            </a:r>
          </a:p>
        </p:txBody>
      </p:sp>
      <p:sp>
        <p:nvSpPr>
          <p:cNvPr id="3" name="Content Placeholder 2"/>
          <p:cNvSpPr>
            <a:spLocks noGrp="1"/>
          </p:cNvSpPr>
          <p:nvPr>
            <p:ph idx="1"/>
          </p:nvPr>
        </p:nvSpPr>
        <p:spPr/>
        <p:txBody>
          <a:bodyPr/>
          <a:lstStyle/>
          <a:p>
            <a:pPr lvl="0" algn="just"/>
            <a:r>
              <a:rPr lang="en-US" sz="3200" dirty="0">
                <a:solidFill>
                  <a:srgbClr val="FF99CC"/>
                </a:solidFill>
                <a:effectLst>
                  <a:outerShdw blurRad="38100" dist="38100" dir="2700000" algn="tl">
                    <a:srgbClr val="000000">
                      <a:alpha val="43137"/>
                    </a:srgbClr>
                  </a:outerShdw>
                </a:effectLst>
              </a:rPr>
              <a:t>Different people may behave or express differently under stress and it is hard to find a universal pattern to define the stress emotion. </a:t>
            </a:r>
            <a:endParaRPr lang="en-IN" sz="3200" dirty="0">
              <a:solidFill>
                <a:srgbClr val="FF99CC"/>
              </a:solidFill>
              <a:effectLst>
                <a:outerShdw blurRad="38100" dist="38100" dir="2700000" algn="tl">
                  <a:srgbClr val="000000">
                    <a:alpha val="43137"/>
                  </a:srgbClr>
                </a:outerShdw>
              </a:effectLst>
            </a:endParaRPr>
          </a:p>
          <a:p>
            <a:pPr lvl="0" algn="just"/>
            <a:r>
              <a:rPr lang="en-US" sz="3200" dirty="0">
                <a:solidFill>
                  <a:srgbClr val="FF99CC"/>
                </a:solidFill>
                <a:effectLst>
                  <a:outerShdw blurRad="38100" dist="38100" dir="2700000" algn="tl">
                    <a:srgbClr val="000000">
                      <a:alpha val="43137"/>
                    </a:srgbClr>
                  </a:outerShdw>
                </a:effectLst>
              </a:rPr>
              <a:t>The existing system model does not work well with large datasets as calculating distances between each data instance would be very costly</a:t>
            </a:r>
            <a:r>
              <a:rPr lang="en-US" dirty="0">
                <a:solidFill>
                  <a:srgbClr val="FF99CC"/>
                </a:solidFill>
                <a:effectLst>
                  <a:outerShdw blurRad="38100" dist="38100" dir="2700000" algn="tl">
                    <a:srgbClr val="000000">
                      <a:alpha val="43137"/>
                    </a:srgbClr>
                  </a:outerShdw>
                </a:effectLst>
              </a:rPr>
              <a:t>.</a:t>
            </a:r>
            <a:endParaRPr lang="en-IN" dirty="0">
              <a:solidFill>
                <a:srgbClr val="FF99CC"/>
              </a:solidFill>
              <a:effectLst>
                <a:outerShdw blurRad="38100" dist="38100" dir="2700000" algn="tl">
                  <a:srgbClr val="000000">
                    <a:alpha val="43137"/>
                  </a:srgbClr>
                </a:outerShdw>
              </a:effectLst>
            </a:endParaRPr>
          </a:p>
          <a:p>
            <a:pPr algn="just"/>
            <a:endParaRPr lang="en-US" dirty="0"/>
          </a:p>
        </p:txBody>
      </p:sp>
      <p:pic>
        <p:nvPicPr>
          <p:cNvPr id="5" name="Picture 4">
            <a:extLst>
              <a:ext uri="{FF2B5EF4-FFF2-40B4-BE49-F238E27FC236}">
                <a16:creationId xmlns:a16="http://schemas.microsoft.com/office/drawing/2014/main" id="{F1B30A59-8CB7-0FEC-5251-80BCE496EC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 cy="1676400"/>
          </a:xfrm>
          <a:prstGeom prst="rect">
            <a:avLst/>
          </a:prstGeom>
        </p:spPr>
      </p:pic>
      <p:pic>
        <p:nvPicPr>
          <p:cNvPr id="7" name="Picture 6">
            <a:extLst>
              <a:ext uri="{FF2B5EF4-FFF2-40B4-BE49-F238E27FC236}">
                <a16:creationId xmlns:a16="http://schemas.microsoft.com/office/drawing/2014/main" id="{DD8EAAA5-DA54-3DD9-8FA9-7EA87EF35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200" y="5181600"/>
            <a:ext cx="690716" cy="1676400"/>
          </a:xfrm>
          <a:prstGeom prst="rect">
            <a:avLst/>
          </a:prstGeom>
        </p:spPr>
      </p:pic>
    </p:spTree>
  </p:cSld>
  <p:clrMapOvr>
    <a:masterClrMapping/>
  </p:clrMapOvr>
  <p:transition spd="slow">
    <p:cover/>
  </p:transition>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emplate>Retrospect</Template>
  <TotalTime>112</TotalTime>
  <Words>989</Words>
  <Application>Microsoft Office PowerPoint</Application>
  <PresentationFormat>On-screen Show (4:3)</PresentationFormat>
  <Paragraphs>46</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Retrospect</vt:lpstr>
      <vt:lpstr>Detection of Stress in IT Employees Using Machine Learning Techniques</vt:lpstr>
      <vt:lpstr>PowerPoint Presentation</vt:lpstr>
      <vt:lpstr>ABSTRACT</vt:lpstr>
      <vt:lpstr>PowerPoint Presentation</vt:lpstr>
      <vt:lpstr>EXISTING SYSTEM</vt:lpstr>
      <vt:lpstr>PowerPoint Presentation</vt:lpstr>
      <vt:lpstr>PowerPoint Presentation</vt:lpstr>
      <vt:lpstr>PowerPoint Presentation</vt:lpstr>
      <vt:lpstr>DISADVANTAGES OF EXISTING SYSTEM</vt:lpstr>
      <vt:lpstr>PowerPoint Presentation</vt:lpstr>
      <vt:lpstr>PowerPoint Presentation</vt:lpstr>
      <vt:lpstr>PowerPoint Presentation</vt:lpstr>
      <vt:lpstr>PROPOSED SYSTEM</vt:lpstr>
      <vt:lpstr>PowerPoint Presentation</vt:lpstr>
      <vt:lpstr>PowerPoint Presentation</vt:lpstr>
      <vt:lpstr>PowerPoint Presentation</vt:lpstr>
      <vt:lpstr>PowerPoint Presentation</vt:lpstr>
      <vt:lpstr>PowerPoint Presentation</vt:lpstr>
      <vt:lpstr>ADVANTAGES OF THE PROPOSED SYSTEM</vt:lpstr>
      <vt:lpstr>PowerPoint Presentation</vt:lpstr>
      <vt:lpstr>PowerPoint Presentation</vt:lpstr>
      <vt:lpstr>PowerPoint Presentation</vt:lpstr>
      <vt:lpstr>SYSTEM ARCHITECTURE</vt:lpstr>
      <vt:lpstr>PowerPoint Presentation</vt:lpstr>
      <vt:lpstr>HARDWARE REQUIREMENTS</vt:lpstr>
      <vt:lpstr>PowerPoint Presentation</vt:lpstr>
      <vt:lpstr>SOFTWARE REQUIREMENTS</vt:lpstr>
      <vt:lpstr>PowerPoint Presentation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amritpal dhillon</cp:lastModifiedBy>
  <cp:revision>24</cp:revision>
  <dcterms:created xsi:type="dcterms:W3CDTF">2006-08-16T00:00:00Z</dcterms:created>
  <dcterms:modified xsi:type="dcterms:W3CDTF">2025-02-17T04:38:59Z</dcterms:modified>
</cp:coreProperties>
</file>